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44"/>
  </p:notesMasterIdLst>
  <p:sldIdLst>
    <p:sldId id="256" r:id="rId2"/>
    <p:sldId id="312" r:id="rId3"/>
    <p:sldId id="260" r:id="rId4"/>
    <p:sldId id="257" r:id="rId5"/>
    <p:sldId id="259" r:id="rId6"/>
    <p:sldId id="298" r:id="rId7"/>
    <p:sldId id="301" r:id="rId8"/>
    <p:sldId id="299" r:id="rId9"/>
    <p:sldId id="300" r:id="rId10"/>
    <p:sldId id="294" r:id="rId11"/>
    <p:sldId id="303" r:id="rId12"/>
    <p:sldId id="286" r:id="rId13"/>
    <p:sldId id="287" r:id="rId14"/>
    <p:sldId id="304" r:id="rId15"/>
    <p:sldId id="288" r:id="rId16"/>
    <p:sldId id="305" r:id="rId17"/>
    <p:sldId id="308" r:id="rId18"/>
    <p:sldId id="313" r:id="rId19"/>
    <p:sldId id="306" r:id="rId20"/>
    <p:sldId id="314" r:id="rId21"/>
    <p:sldId id="311" r:id="rId22"/>
    <p:sldId id="267" r:id="rId23"/>
    <p:sldId id="315" r:id="rId24"/>
    <p:sldId id="293" r:id="rId25"/>
    <p:sldId id="283" r:id="rId26"/>
    <p:sldId id="270" r:id="rId27"/>
    <p:sldId id="269" r:id="rId28"/>
    <p:sldId id="295" r:id="rId29"/>
    <p:sldId id="292" r:id="rId30"/>
    <p:sldId id="272" r:id="rId31"/>
    <p:sldId id="273" r:id="rId32"/>
    <p:sldId id="274" r:id="rId33"/>
    <p:sldId id="282" r:id="rId34"/>
    <p:sldId id="275" r:id="rId35"/>
    <p:sldId id="278" r:id="rId36"/>
    <p:sldId id="276" r:id="rId37"/>
    <p:sldId id="280" r:id="rId38"/>
    <p:sldId id="277" r:id="rId39"/>
    <p:sldId id="309" r:id="rId40"/>
    <p:sldId id="281" r:id="rId41"/>
    <p:sldId id="310" r:id="rId42"/>
    <p:sldId id="284" r:id="rId43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56" autoAdjust="0"/>
  </p:normalViewPr>
  <p:slideViewPr>
    <p:cSldViewPr>
      <p:cViewPr varScale="1">
        <p:scale>
          <a:sx n="107" d="100"/>
          <a:sy n="107" d="100"/>
        </p:scale>
        <p:origin x="17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B8D6E912-E22B-4427-9C5B-DF990B70A10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83482694-C4B4-4FDB-9745-9089211AD1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32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94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USA consumes twice as many opioids per capita than the next closest nation (Canada).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04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4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46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Treatment of opioid addiction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84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Treatment of opioid addiction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84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10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29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 me tell you a some</a:t>
            </a:r>
            <a:r>
              <a:rPr lang="en-US" baseline="0" dirty="0" smtClean="0"/>
              <a:t> stories from the </a:t>
            </a:r>
            <a:r>
              <a:rPr lang="en-US" baseline="0" dirty="0" err="1" smtClean="0"/>
              <a:t>Sheigla</a:t>
            </a:r>
            <a:r>
              <a:rPr lang="en-US" baseline="0" dirty="0" smtClean="0"/>
              <a:t> Murphy and Marsha Rosenbaum’s Study: Pregnant Women on Drugs: Combating Stereotypes and Stigma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226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Krista’s story. Page 25,44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98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48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name is Kerry Proctor-Williams</a:t>
            </a:r>
            <a:r>
              <a:rPr lang="en-US" baseline="0" dirty="0" smtClean="0"/>
              <a:t> </a:t>
            </a:r>
            <a:r>
              <a:rPr lang="en-US" dirty="0" smtClean="0"/>
              <a:t>and I'm speaking on Neurodevelopmental Outcomes for Infants with </a:t>
            </a:r>
            <a:br>
              <a:rPr lang="en-US" dirty="0" smtClean="0"/>
            </a:br>
            <a:r>
              <a:rPr lang="en-US" dirty="0" smtClean="0"/>
              <a:t>Neonatal Abstinence Syndrome. I work for East Tennessee</a:t>
            </a:r>
            <a:r>
              <a:rPr lang="en-US" baseline="0" dirty="0" smtClean="0"/>
              <a:t> State University. </a:t>
            </a:r>
            <a:r>
              <a:rPr lang="en-US" i="1" dirty="0" smtClean="0"/>
              <a:t>I have no relevant financial or nonfinancial relationships to disclose.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03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Jocelyn 93, Clara</a:t>
            </a:r>
            <a:r>
              <a:rPr lang="en-US" baseline="0" dirty="0" smtClean="0"/>
              <a:t> 108, </a:t>
            </a:r>
            <a:r>
              <a:rPr lang="en-US" dirty="0" smtClean="0"/>
              <a:t>Ethel p. 119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16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317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234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589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126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About 8 times a day, contributes</a:t>
            </a:r>
            <a:r>
              <a:rPr lang="en-US" baseline="0" dirty="0" smtClean="0"/>
              <a:t> to treatment: morphine, </a:t>
            </a:r>
            <a:r>
              <a:rPr lang="en-US" baseline="0" dirty="0" err="1" smtClean="0"/>
              <a:t>clonopine</a:t>
            </a:r>
            <a:r>
              <a:rPr lang="en-US" baseline="0" dirty="0" smtClean="0"/>
              <a:t>, seizure medications. There is no Standard Medical Treatment Protocol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45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659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638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70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05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04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864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912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194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024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414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168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156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149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863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78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989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273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08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05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51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85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22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82694-C4B4-4FDB-9745-9089211AD16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18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8006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E10F6-5C5B-4962-8DC3-B538641B4FB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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399" y="4392168"/>
            <a:ext cx="12192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fld id="{CA2A184C-65CF-4F75-AEAB-EE5901B9D5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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E10F6-5C5B-4962-8DC3-B538641B4FB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A184C-65CF-4F75-AEAB-EE5901B9D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4591050" y="2409824"/>
            <a:ext cx="6858000" cy="203835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668203" y="2570797"/>
            <a:ext cx="6858000" cy="1716405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E10F6-5C5B-4962-8DC3-B538641B4FB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/>
          <a:p>
            <a:fld id="{CA2A184C-65CF-4F75-AEAB-EE5901B9D5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3681476" y="3354324"/>
            <a:ext cx="6858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E10F6-5C5B-4962-8DC3-B538641B4FB0}" type="datetimeFigureOut">
              <a:rPr lang="en-US" smtClean="0"/>
              <a:pPr/>
              <a:t>4/18/2018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A184C-65CF-4F75-AEAB-EE5901B9D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4800600"/>
            <a:ext cx="8001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E10F6-5C5B-4962-8DC3-B538641B4FB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9352" y="4389120"/>
            <a:ext cx="1216152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fld id="{CA2A184C-65CF-4F75-AEAB-EE5901B9D5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E10F6-5C5B-4962-8DC3-B538641B4FB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A184C-65CF-4F75-AEAB-EE5901B9D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E10F6-5C5B-4962-8DC3-B538641B4FB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A184C-65CF-4F75-AEAB-EE5901B9D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E10F6-5C5B-4962-8DC3-B538641B4FB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A184C-65CF-4F75-AEAB-EE5901B9D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E10F6-5C5B-4962-8DC3-B538641B4FB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A184C-65CF-4F75-AEAB-EE5901B9D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38800" cy="94615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719072"/>
            <a:ext cx="8247888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E10F6-5C5B-4962-8DC3-B538641B4FB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A184C-65CF-4F75-AEAB-EE5901B9D5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E10F6-5C5B-4962-8DC3-B538641B4FB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A184C-65CF-4F75-AEAB-EE5901B9D5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6388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9144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9144000" cy="1154314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ADE10F6-5C5B-4962-8DC3-B538641B4FB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A2A184C-65CF-4F75-AEAB-EE5901B9D5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9144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6YMdbZj7_0o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health.tn.gov/MCH/NAS/NAS_Summary_Archive.shtml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2657"/>
            <a:ext cx="8686800" cy="2558143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Neurodevelopmental Outcomes for Infants with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Neonatal </a:t>
            </a:r>
            <a:r>
              <a:rPr lang="en-US" sz="6000" dirty="0"/>
              <a:t>Abstinence </a:t>
            </a:r>
            <a:r>
              <a:rPr lang="en-US" sz="6000" dirty="0" smtClean="0"/>
              <a:t>Syndrome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819400"/>
            <a:ext cx="8686800" cy="4038600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endParaRPr lang="en-US" sz="3900" b="1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9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Implications for </a:t>
            </a:r>
          </a:p>
          <a:p>
            <a:r>
              <a:rPr lang="en-US" sz="39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Speech-Language Pathologists</a:t>
            </a:r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Kerry Proctor- Williams, Ph.D, CCC-SLP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Dept. of Audiology&amp; Speech-Language Pathology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ASHA Conference, November 20, 2014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777" y="5854535"/>
            <a:ext cx="2274496" cy="85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6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USA is #1 in the </a:t>
            </a:r>
            <a:r>
              <a:rPr lang="en-US" dirty="0" smtClean="0"/>
              <a:t>World </a:t>
            </a:r>
            <a:r>
              <a:rPr lang="en-US" sz="2200" dirty="0" err="1" smtClean="0"/>
              <a:t>Paulozzi</a:t>
            </a:r>
            <a:r>
              <a:rPr lang="en-US" sz="2200" dirty="0"/>
              <a:t>, et al (2014)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Top 10 Opioid Prescriptions (per 100 persons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768725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Alabama (142.9)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Tennessee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West Virginia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Kentucky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Oklahoma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Mississippi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Louisiana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Arkansas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Indiana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Michigan (10)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Top 10 Benzodiazepines Prescriptions (per 100 persons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West Virginia (71.9)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Alabama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Tennessee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Rhode Island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Kentucky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South Carolina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Louisiana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Arkansas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Massachusetts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Florida (46.9)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172200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USA consumes twice as many opioids per capita than the next closest nation (Canada).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53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</a:t>
            </a:r>
            <a:r>
              <a:rPr lang="en-US" dirty="0" err="1" smtClean="0"/>
              <a:t>Perscriptions</a:t>
            </a:r>
            <a:r>
              <a:rPr lang="en-US" dirty="0" smtClean="0"/>
              <a:t> &amp; Outcomes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369887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000" dirty="0" smtClean="0"/>
              <a:t>Centers  for Disease Control, 2014</a:t>
            </a:r>
            <a:endParaRPr lang="en-US" sz="2000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00"/>
            <a:ext cx="4040188" cy="4252356"/>
          </a:xfrm>
        </p:spPr>
      </p:pic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85356"/>
            <a:ext cx="4343400" cy="45720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68194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Substance Use, Misuse &amp; Abuse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4800600"/>
            <a:ext cx="8610600" cy="54864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Mothers’ Choices</a:t>
            </a:r>
            <a:endParaRPr lang="en-US" sz="3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904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williamk\AppData\Local\Microsoft\Windows\Temporary Internet Files\Content.IE5\HGNJSAEK\MP900409504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43401"/>
            <a:ext cx="2133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Drugs: Supervised &amp; Prescribed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81000" y="1524000"/>
            <a:ext cx="4040188" cy="792162"/>
          </a:xfrm>
        </p:spPr>
        <p:txBody>
          <a:bodyPr>
            <a:noAutofit/>
          </a:bodyPr>
          <a:lstStyle/>
          <a:p>
            <a:r>
              <a:rPr lang="en-US" dirty="0"/>
              <a:t>Supervised Replacement Therapy </a:t>
            </a:r>
            <a:r>
              <a:rPr lang="en-US" dirty="0" smtClean="0"/>
              <a:t>(53.7%)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209800"/>
            <a:ext cx="4040188" cy="3951288"/>
          </a:xfrm>
        </p:spPr>
        <p:txBody>
          <a:bodyPr/>
          <a:lstStyle/>
          <a:p>
            <a:r>
              <a:rPr lang="en-US" dirty="0" smtClean="0"/>
              <a:t>Methadone</a:t>
            </a:r>
          </a:p>
          <a:p>
            <a:r>
              <a:rPr lang="en-US" dirty="0" smtClean="0"/>
              <a:t>Buprenorphine</a:t>
            </a:r>
          </a:p>
          <a:p>
            <a:pPr lvl="1"/>
            <a:r>
              <a:rPr lang="en-US" dirty="0" err="1" smtClean="0"/>
              <a:t>Subutex</a:t>
            </a:r>
            <a:endParaRPr lang="en-US" dirty="0" smtClean="0"/>
          </a:p>
          <a:p>
            <a:r>
              <a:rPr lang="en-US" dirty="0" smtClean="0"/>
              <a:t>Buprenorphine /Naloxone</a:t>
            </a:r>
          </a:p>
          <a:p>
            <a:pPr lvl="1"/>
            <a:r>
              <a:rPr lang="en-US" dirty="0" err="1" smtClean="0"/>
              <a:t>Suboxone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8200" y="1524000"/>
            <a:ext cx="4041775" cy="792162"/>
          </a:xfrm>
        </p:spPr>
        <p:txBody>
          <a:bodyPr>
            <a:noAutofit/>
          </a:bodyPr>
          <a:lstStyle/>
          <a:p>
            <a:r>
              <a:rPr lang="en-US" dirty="0"/>
              <a:t>Supervised Pain Therapy </a:t>
            </a:r>
            <a:r>
              <a:rPr lang="en-US" dirty="0" smtClean="0"/>
              <a:t>(14.2%)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648200" y="2367757"/>
            <a:ext cx="4041775" cy="395128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Codeine</a:t>
            </a:r>
          </a:p>
          <a:p>
            <a:r>
              <a:rPr lang="en-US" dirty="0"/>
              <a:t>Fentanyl </a:t>
            </a:r>
          </a:p>
          <a:p>
            <a:pPr lvl="1"/>
            <a:r>
              <a:rPr lang="en-US" dirty="0" err="1"/>
              <a:t>Duragesic</a:t>
            </a:r>
            <a:r>
              <a:rPr lang="en-US" dirty="0"/>
              <a:t>, </a:t>
            </a:r>
            <a:r>
              <a:rPr lang="en-US" dirty="0" err="1"/>
              <a:t>Fentora</a:t>
            </a:r>
            <a:endParaRPr lang="en-US" dirty="0"/>
          </a:p>
          <a:p>
            <a:r>
              <a:rPr lang="en-US" dirty="0"/>
              <a:t>Hydrocodone </a:t>
            </a:r>
          </a:p>
          <a:p>
            <a:pPr lvl="1"/>
            <a:r>
              <a:rPr lang="en-US" dirty="0" err="1"/>
              <a:t>Lorcet</a:t>
            </a:r>
            <a:r>
              <a:rPr lang="en-US" dirty="0"/>
              <a:t>. Lortab, Vicodin</a:t>
            </a:r>
          </a:p>
          <a:p>
            <a:r>
              <a:rPr lang="en-US" dirty="0" err="1"/>
              <a:t>Hydromorphone</a:t>
            </a:r>
            <a:endParaRPr lang="en-US" dirty="0"/>
          </a:p>
          <a:p>
            <a:pPr lvl="1"/>
            <a:r>
              <a:rPr lang="en-US" dirty="0" err="1" smtClean="0"/>
              <a:t>Dilaudid</a:t>
            </a:r>
            <a:endParaRPr lang="en-US" dirty="0" smtClean="0"/>
          </a:p>
          <a:p>
            <a:r>
              <a:rPr lang="en-US" dirty="0" err="1"/>
              <a:t>Meperidine</a:t>
            </a:r>
            <a:endParaRPr lang="en-US" dirty="0"/>
          </a:p>
          <a:p>
            <a:pPr lvl="1"/>
            <a:r>
              <a:rPr lang="en-US" dirty="0"/>
              <a:t>Demerol</a:t>
            </a:r>
          </a:p>
          <a:p>
            <a:r>
              <a:rPr lang="en-US" dirty="0"/>
              <a:t>Oxycodone </a:t>
            </a:r>
          </a:p>
          <a:p>
            <a:pPr lvl="1"/>
            <a:r>
              <a:rPr lang="en-US" dirty="0"/>
              <a:t>OxyContin, Percocet, </a:t>
            </a:r>
            <a:r>
              <a:rPr lang="en-US" dirty="0" smtClean="0"/>
              <a:t>Roxicodone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34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Drugs</a:t>
            </a:r>
            <a:r>
              <a:rPr lang="en-US" smtClean="0"/>
              <a:t>: Supervised &amp; Prescribed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0" y="1524000"/>
            <a:ext cx="8991600" cy="533399"/>
          </a:xfrm>
        </p:spPr>
        <p:txBody>
          <a:bodyPr>
            <a:noAutofit/>
          </a:bodyPr>
          <a:lstStyle/>
          <a:p>
            <a:r>
              <a:rPr lang="en-US" dirty="0" smtClean="0"/>
              <a:t>Supervised Therapy for Psychiatric/Neurological Condition (6.6%)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Benzodiazepines </a:t>
            </a:r>
          </a:p>
          <a:p>
            <a:pPr lvl="1"/>
            <a:r>
              <a:rPr lang="en-US" dirty="0"/>
              <a:t>Xanax, </a:t>
            </a:r>
            <a:r>
              <a:rPr lang="en-US" dirty="0" err="1"/>
              <a:t>Clonipin</a:t>
            </a:r>
            <a:r>
              <a:rPr lang="en-US" dirty="0"/>
              <a:t>, Valium Librium, Ativan</a:t>
            </a:r>
          </a:p>
          <a:p>
            <a:r>
              <a:rPr lang="en-US" dirty="0"/>
              <a:t>Selective Serotonin Re-uptake Inhibitors (</a:t>
            </a:r>
            <a:r>
              <a:rPr lang="en-US" dirty="0" err="1"/>
              <a:t>SSRIs</a:t>
            </a:r>
            <a:r>
              <a:rPr lang="en-US" dirty="0"/>
              <a:t>)</a:t>
            </a:r>
          </a:p>
          <a:p>
            <a:r>
              <a:rPr lang="en-US" dirty="0"/>
              <a:t>Amphetamines</a:t>
            </a:r>
          </a:p>
          <a:p>
            <a:pPr lvl="1"/>
            <a:r>
              <a:rPr lang="en-US" dirty="0"/>
              <a:t>Dexedrine, Adderall</a:t>
            </a:r>
          </a:p>
          <a:p>
            <a:r>
              <a:rPr lang="en-US" dirty="0"/>
              <a:t>Methylphenidate</a:t>
            </a:r>
          </a:p>
          <a:p>
            <a:pPr lvl="1"/>
            <a:r>
              <a:rPr lang="en-US" dirty="0"/>
              <a:t>Ritalin, </a:t>
            </a:r>
            <a:r>
              <a:rPr lang="en-US" dirty="0" err="1"/>
              <a:t>Concerta</a:t>
            </a:r>
            <a:endParaRPr lang="en-US" dirty="0"/>
          </a:p>
          <a:p>
            <a:r>
              <a:rPr lang="en-US" dirty="0"/>
              <a:t>Anticonvulsants</a:t>
            </a:r>
          </a:p>
          <a:p>
            <a:pPr lvl="1"/>
            <a:r>
              <a:rPr lang="en-US" dirty="0" err="1"/>
              <a:t>Tegretol</a:t>
            </a:r>
            <a:r>
              <a:rPr lang="en-US" dirty="0"/>
              <a:t>, Dilantin, </a:t>
            </a:r>
            <a:r>
              <a:rPr lang="en-US" dirty="0" err="1"/>
              <a:t>Phenobarbitol</a:t>
            </a:r>
            <a:r>
              <a:rPr lang="en-US" dirty="0"/>
              <a:t>, </a:t>
            </a:r>
            <a:r>
              <a:rPr lang="en-US" dirty="0" err="1"/>
              <a:t>Keppra</a:t>
            </a:r>
            <a:r>
              <a:rPr lang="en-US" dirty="0"/>
              <a:t>, 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8153400" y="1535113"/>
            <a:ext cx="533400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Anxiety, insomnia, agitation, </a:t>
            </a:r>
            <a:r>
              <a:rPr lang="en-US" dirty="0" smtClean="0"/>
              <a:t>seizures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Depression, anxiety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ADHD, narcolepsy, </a:t>
            </a:r>
            <a:r>
              <a:rPr lang="en-US" dirty="0" smtClean="0"/>
              <a:t>obesity</a:t>
            </a:r>
          </a:p>
          <a:p>
            <a:endParaRPr lang="en-US" dirty="0"/>
          </a:p>
          <a:p>
            <a:r>
              <a:rPr lang="en-US" dirty="0"/>
              <a:t>Prevention of seizures</a:t>
            </a:r>
          </a:p>
        </p:txBody>
      </p:sp>
    </p:spTree>
    <p:extLst>
      <p:ext uri="{BB962C8B-B14F-4D97-AF65-F5344CB8AC3E}">
        <p14:creationId xmlns:p14="http://schemas.microsoft.com/office/powerpoint/2010/main" val="349986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038600"/>
            <a:ext cx="1981200" cy="266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Non-prescribed Drug Use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616034"/>
            <a:ext cx="4040188" cy="639762"/>
          </a:xfrm>
        </p:spPr>
        <p:txBody>
          <a:bodyPr>
            <a:noAutofit/>
          </a:bodyPr>
          <a:lstStyle/>
          <a:p>
            <a:r>
              <a:rPr lang="en-US" dirty="0"/>
              <a:t>Non-prescribed Prescription Drug Use (</a:t>
            </a:r>
            <a:r>
              <a:rPr lang="en-US" dirty="0" smtClean="0"/>
              <a:t>39.3%)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286000"/>
            <a:ext cx="4040188" cy="39512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Oxycodone </a:t>
            </a:r>
          </a:p>
          <a:p>
            <a:pPr lvl="1"/>
            <a:r>
              <a:rPr lang="en-US" dirty="0" smtClean="0"/>
              <a:t>OxyContin, Percocet, Roxicodone</a:t>
            </a:r>
          </a:p>
          <a:p>
            <a:r>
              <a:rPr lang="en-US" dirty="0" smtClean="0"/>
              <a:t>Hydrocodone </a:t>
            </a:r>
          </a:p>
          <a:p>
            <a:pPr lvl="1"/>
            <a:r>
              <a:rPr lang="en-US" dirty="0" err="1" smtClean="0"/>
              <a:t>Lorcet</a:t>
            </a:r>
            <a:r>
              <a:rPr lang="en-US" dirty="0" smtClean="0"/>
              <a:t>, Lortab, Vicodin*</a:t>
            </a:r>
          </a:p>
          <a:p>
            <a:r>
              <a:rPr lang="en-US" dirty="0" smtClean="0"/>
              <a:t>Benzodiazepines </a:t>
            </a:r>
          </a:p>
          <a:p>
            <a:pPr lvl="1"/>
            <a:r>
              <a:rPr lang="en-US" dirty="0" smtClean="0"/>
              <a:t>Xanax, </a:t>
            </a:r>
            <a:r>
              <a:rPr lang="en-US" dirty="0" err="1" smtClean="0"/>
              <a:t>Clonipin</a:t>
            </a:r>
            <a:r>
              <a:rPr lang="en-US" dirty="0" smtClean="0"/>
              <a:t>, Valium Librium, Ativan</a:t>
            </a:r>
          </a:p>
          <a:p>
            <a:r>
              <a:rPr lang="en-US" dirty="0"/>
              <a:t>Fentanyl </a:t>
            </a:r>
          </a:p>
          <a:p>
            <a:pPr lvl="1"/>
            <a:r>
              <a:rPr lang="en-US" dirty="0" err="1"/>
              <a:t>Duragesic</a:t>
            </a:r>
            <a:r>
              <a:rPr lang="en-US" dirty="0"/>
              <a:t>, </a:t>
            </a:r>
            <a:r>
              <a:rPr lang="en-US" dirty="0" err="1"/>
              <a:t>Fentora</a:t>
            </a:r>
            <a:endParaRPr lang="en-US" dirty="0"/>
          </a:p>
          <a:p>
            <a:r>
              <a:rPr lang="en-US" dirty="0"/>
              <a:t>Amphetamines</a:t>
            </a:r>
          </a:p>
          <a:p>
            <a:pPr lvl="1"/>
            <a:r>
              <a:rPr lang="en-US" dirty="0"/>
              <a:t>Dexedrine, Adderall</a:t>
            </a:r>
          </a:p>
          <a:p>
            <a:r>
              <a:rPr lang="en-US" dirty="0"/>
              <a:t>Codeine</a:t>
            </a:r>
          </a:p>
          <a:p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579711" y="1600200"/>
            <a:ext cx="4041775" cy="639762"/>
          </a:xfrm>
        </p:spPr>
        <p:txBody>
          <a:bodyPr>
            <a:noAutofit/>
          </a:bodyPr>
          <a:lstStyle/>
          <a:p>
            <a:r>
              <a:rPr lang="en-US" dirty="0"/>
              <a:t>Non-prescription Substance Use (</a:t>
            </a:r>
            <a:r>
              <a:rPr lang="en-US" dirty="0" smtClean="0"/>
              <a:t>20.9%)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572000" y="2133600"/>
            <a:ext cx="4041775" cy="4419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Heroin</a:t>
            </a:r>
            <a:endParaRPr lang="en-US" dirty="0"/>
          </a:p>
          <a:p>
            <a:r>
              <a:rPr lang="en-US" dirty="0" smtClean="0"/>
              <a:t>Cocaine</a:t>
            </a:r>
          </a:p>
          <a:p>
            <a:r>
              <a:rPr lang="en-US" dirty="0" smtClean="0"/>
              <a:t>Crack Cocaine</a:t>
            </a:r>
            <a:endParaRPr lang="en-US" dirty="0"/>
          </a:p>
          <a:p>
            <a:r>
              <a:rPr lang="en-US" dirty="0"/>
              <a:t>Opium</a:t>
            </a:r>
          </a:p>
          <a:p>
            <a:r>
              <a:rPr lang="en-US" dirty="0" smtClean="0"/>
              <a:t>Methamphetamine</a:t>
            </a:r>
          </a:p>
          <a:p>
            <a:r>
              <a:rPr lang="en-US" dirty="0"/>
              <a:t>Hallucinogens</a:t>
            </a:r>
          </a:p>
          <a:p>
            <a:pPr lvl="1"/>
            <a:r>
              <a:rPr lang="en-US" dirty="0"/>
              <a:t>LSD, mescaline,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 smtClean="0"/>
              <a:t>psylocybin</a:t>
            </a:r>
            <a:r>
              <a:rPr lang="en-US" dirty="0"/>
              <a:t>, </a:t>
            </a:r>
            <a:r>
              <a:rPr lang="en-US" dirty="0" smtClean="0"/>
              <a:t>PCP</a:t>
            </a:r>
          </a:p>
          <a:p>
            <a:r>
              <a:rPr lang="en-US" dirty="0"/>
              <a:t>Marijuana</a:t>
            </a:r>
          </a:p>
          <a:p>
            <a:r>
              <a:rPr lang="en-US" dirty="0" smtClean="0"/>
              <a:t>Alcohol</a:t>
            </a:r>
            <a:endParaRPr lang="en-US" dirty="0"/>
          </a:p>
          <a:p>
            <a:r>
              <a:rPr lang="en-US" dirty="0" smtClean="0"/>
              <a:t>Tobacco </a:t>
            </a:r>
          </a:p>
          <a:p>
            <a:pPr marL="0" indent="0">
              <a:buNone/>
            </a:pPr>
            <a:r>
              <a:rPr lang="en-US" dirty="0" smtClean="0"/>
              <a:t> (</a:t>
            </a:r>
            <a:r>
              <a:rPr lang="en-US" dirty="0"/>
              <a:t>nicotine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067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are the Mothers?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4800" i="1" dirty="0" smtClean="0"/>
          </a:p>
          <a:p>
            <a:pPr marL="0" indent="0" algn="ctr">
              <a:buNone/>
            </a:pPr>
            <a:r>
              <a:rPr lang="en-US" sz="4800" i="1" dirty="0" smtClean="0"/>
              <a:t>Research indicates 99% of mothers of NAS babies have been abused. We’re still looking for the other 1%.</a:t>
            </a:r>
          </a:p>
          <a:p>
            <a:pPr marL="0" indent="0" algn="ctr">
              <a:buNone/>
            </a:pPr>
            <a:endParaRPr lang="en-US" sz="4800" dirty="0"/>
          </a:p>
          <a:p>
            <a:pPr marL="0" indent="0" algn="r">
              <a:buNone/>
            </a:pPr>
            <a:r>
              <a:rPr lang="en-US" sz="3900" dirty="0" smtClean="0"/>
              <a:t>Dr. Tim Smyth</a:t>
            </a:r>
          </a:p>
          <a:p>
            <a:pPr marL="0" indent="0" algn="r">
              <a:buNone/>
            </a:pPr>
            <a:r>
              <a:rPr lang="en-US" sz="3900" dirty="0" smtClean="0"/>
              <a:t>Pain Medicine Associates</a:t>
            </a:r>
          </a:p>
          <a:p>
            <a:pPr marL="0" indent="0" algn="r">
              <a:buNone/>
            </a:pPr>
            <a:r>
              <a:rPr lang="en-US" sz="3900" dirty="0" smtClean="0"/>
              <a:t>Catalyst Health Solutions</a:t>
            </a:r>
            <a:r>
              <a:rPr lang="en-US" sz="4400" dirty="0" smtClean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0693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Complex Population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Childhood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Disorganized &amp; disrupted </a:t>
            </a:r>
          </a:p>
          <a:p>
            <a:r>
              <a:rPr lang="en-US" dirty="0" smtClean="0"/>
              <a:t>Little supervision &amp; adult responsibilities</a:t>
            </a:r>
          </a:p>
          <a:p>
            <a:r>
              <a:rPr lang="en-US" dirty="0" smtClean="0"/>
              <a:t>Early exposure to drugs</a:t>
            </a:r>
          </a:p>
          <a:p>
            <a:r>
              <a:rPr lang="en-US" dirty="0" smtClean="0"/>
              <a:t>Emotional, physical, sexual abuse</a:t>
            </a:r>
          </a:p>
          <a:p>
            <a:r>
              <a:rPr lang="en-US" dirty="0" smtClean="0"/>
              <a:t>Victimization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Adolescence &amp; Young Adulthood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Addiction</a:t>
            </a:r>
          </a:p>
          <a:p>
            <a:r>
              <a:rPr lang="en-US" dirty="0" smtClean="0"/>
              <a:t>Inconsistent education, high drop out rate</a:t>
            </a:r>
          </a:p>
          <a:p>
            <a:r>
              <a:rPr lang="en-US" dirty="0" smtClean="0"/>
              <a:t>Poverty</a:t>
            </a:r>
          </a:p>
          <a:p>
            <a:r>
              <a:rPr lang="en-US" dirty="0" smtClean="0"/>
              <a:t>Need money for drugs</a:t>
            </a:r>
          </a:p>
          <a:p>
            <a:r>
              <a:rPr lang="en-US" dirty="0" smtClean="0"/>
              <a:t>“Dating” or prostitution</a:t>
            </a:r>
          </a:p>
          <a:p>
            <a:r>
              <a:rPr lang="en-US" dirty="0" smtClean="0"/>
              <a:t>Illegal activity, theft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70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How Mothers get Started</a:t>
            </a:r>
            <a:endParaRPr lang="en-US" dirty="0"/>
          </a:p>
        </p:txBody>
      </p:sp>
      <p:pic>
        <p:nvPicPr>
          <p:cNvPr id="10" name="Content Placeholder 3" descr="New User_201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24" r="-12324"/>
          <a:stretch>
            <a:fillRect/>
          </a:stretch>
        </p:blipFill>
        <p:spPr>
          <a:xfrm>
            <a:off x="-477487" y="4495799"/>
            <a:ext cx="6477000" cy="22891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" y="1711036"/>
            <a:ext cx="24384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Past Year Initiates of Illicit Drugs, </a:t>
            </a:r>
            <a:r>
              <a:rPr lang="en-US" sz="2400" dirty="0" smtClean="0">
                <a:solidFill>
                  <a:schemeClr val="tx2"/>
                </a:solidFill>
              </a:rPr>
              <a:t>12 </a:t>
            </a:r>
            <a:r>
              <a:rPr lang="en-US" sz="2400" dirty="0">
                <a:solidFill>
                  <a:schemeClr val="tx2"/>
                </a:solidFill>
              </a:rPr>
              <a:t>or Older, </a:t>
            </a:r>
            <a:r>
              <a:rPr lang="en-US" sz="2400" dirty="0" smtClean="0">
                <a:solidFill>
                  <a:schemeClr val="tx2"/>
                </a:solidFill>
              </a:rPr>
              <a:t>2012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( </a:t>
            </a:r>
            <a:r>
              <a:rPr lang="en-US" dirty="0" err="1" smtClean="0">
                <a:solidFill>
                  <a:schemeClr val="tx2"/>
                </a:solidFill>
              </a:rPr>
              <a:t>SAMHSA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4,149,000 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users</a:t>
            </a:r>
            <a:endParaRPr lang="en-US" sz="2000" dirty="0">
              <a:solidFill>
                <a:schemeClr val="tx2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163201"/>
              </p:ext>
            </p:extLst>
          </p:nvPr>
        </p:nvGraphicFramePr>
        <p:xfrm>
          <a:off x="3505199" y="2366689"/>
          <a:ext cx="5562601" cy="350071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65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1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0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35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Amphetamines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Tranquilizers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Narcotics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 (not heroin)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Internet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4.5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5.2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1.6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Took  from a friend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 or </a:t>
                      </a:r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relative* no permission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14.2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22.9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21.8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Given by a friend*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 or relative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66.4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78.3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70.2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Bought from</a:t>
                      </a:r>
                      <a:r>
                        <a:rPr lang="en-US" sz="1400" baseline="0" dirty="0" smtClean="0">
                          <a:solidFill>
                            <a:schemeClr val="tx2"/>
                          </a:solidFill>
                        </a:rPr>
                        <a:t> a friend* or relative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48.6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52.7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40.4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Prescription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18.1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14.7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34.7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Drug dealer or stranger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21.8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26.7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16.4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55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Other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13.8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9.9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10.5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505200" y="15240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12</a:t>
            </a:r>
            <a:r>
              <a:rPr lang="en-US" sz="2400" baseline="30000" dirty="0" smtClean="0">
                <a:solidFill>
                  <a:schemeClr val="tx1">
                    <a:lumMod val="75000"/>
                  </a:schemeClr>
                </a:solidFill>
              </a:rPr>
              <a:t>th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 Graders: </a:t>
            </a:r>
          </a:p>
          <a:p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Source of Prescription Drugs  2009-11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62600" y="6096000"/>
            <a:ext cx="3505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(The Monitoring the Future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Study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, The University of Michigan)</a:t>
            </a:r>
          </a:p>
          <a:p>
            <a:endParaRPr lang="en-US" dirty="0"/>
          </a:p>
        </p:txBody>
      </p:sp>
      <p:sp>
        <p:nvSpPr>
          <p:cNvPr id="17" name="Rounded Rectangular Callout 16"/>
          <p:cNvSpPr/>
          <p:nvPr/>
        </p:nvSpPr>
        <p:spPr>
          <a:xfrm>
            <a:off x="2137558" y="2590800"/>
            <a:ext cx="1293421" cy="1110359"/>
          </a:xfrm>
          <a:prstGeom prst="wedgeRoundRectCallout">
            <a:avLst>
              <a:gd name="adj1" fmla="val 55473"/>
              <a:gd name="adj2" fmla="val 7973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211779" y="2730480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75000"/>
                  </a:schemeClr>
                </a:solidFill>
              </a:rPr>
              <a:t>85.8% Doctor Prescription</a:t>
            </a:r>
            <a:endParaRPr lang="en-US" sz="16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0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 have no</a:t>
            </a:r>
            <a:r>
              <a:rPr lang="en-US" sz="3200" b="1" dirty="0"/>
              <a:t> relevant financial or nonfinancial relationships</a:t>
            </a:r>
            <a:r>
              <a:rPr lang="en-US" sz="3200" dirty="0"/>
              <a:t> in the products or services described, reviewed, evaluated or compared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03938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 Care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Pregnancy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3783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Unplanned</a:t>
            </a:r>
          </a:p>
          <a:p>
            <a:pPr lvl="1"/>
            <a:r>
              <a:rPr lang="en-US" dirty="0" smtClean="0"/>
              <a:t>Sexual violence</a:t>
            </a:r>
          </a:p>
          <a:p>
            <a:pPr lvl="1"/>
            <a:r>
              <a:rPr lang="en-US" dirty="0" smtClean="0"/>
              <a:t>Irregular cycle</a:t>
            </a:r>
          </a:p>
          <a:p>
            <a:pPr lvl="1"/>
            <a:r>
              <a:rPr lang="en-US" dirty="0" smtClean="0"/>
              <a:t>Inaccurate pregnancy tests</a:t>
            </a:r>
          </a:p>
          <a:p>
            <a:r>
              <a:rPr lang="en-US" dirty="0" smtClean="0"/>
              <a:t>Responses</a:t>
            </a:r>
          </a:p>
          <a:p>
            <a:pPr lvl="1"/>
            <a:r>
              <a:rPr lang="en-US" dirty="0" smtClean="0"/>
              <a:t>Guilt &amp; worry</a:t>
            </a:r>
          </a:p>
          <a:p>
            <a:pPr lvl="1"/>
            <a:r>
              <a:rPr lang="en-US" dirty="0" smtClean="0"/>
              <a:t>Fear for baby’s health, of losing the baby and partner’s reactions</a:t>
            </a:r>
          </a:p>
          <a:p>
            <a:pPr lvl="1"/>
            <a:r>
              <a:rPr lang="en-US" dirty="0" smtClean="0"/>
              <a:t>Happiness at (another) chance to be a good mom and a socially sanctioned identity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Health Care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2259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Stigma</a:t>
            </a:r>
          </a:p>
          <a:p>
            <a:pPr lvl="1"/>
            <a:r>
              <a:rPr lang="en-US" dirty="0"/>
              <a:t>Avoid prenatal </a:t>
            </a:r>
            <a:r>
              <a:rPr lang="en-US" dirty="0" smtClean="0"/>
              <a:t>care</a:t>
            </a:r>
          </a:p>
          <a:p>
            <a:pPr lvl="1"/>
            <a:r>
              <a:rPr lang="en-US" dirty="0" smtClean="0"/>
              <a:t>Abortion, miscarriage</a:t>
            </a:r>
            <a:endParaRPr lang="en-US" dirty="0"/>
          </a:p>
          <a:p>
            <a:r>
              <a:rPr lang="en-US" dirty="0" smtClean="0"/>
              <a:t>Brace for the outcome</a:t>
            </a:r>
          </a:p>
          <a:p>
            <a:r>
              <a:rPr lang="en-US" dirty="0" smtClean="0"/>
              <a:t>Denial</a:t>
            </a:r>
          </a:p>
          <a:p>
            <a:r>
              <a:rPr lang="en-US" dirty="0" smtClean="0"/>
              <a:t>Harm reduction strategies</a:t>
            </a:r>
          </a:p>
          <a:p>
            <a:pPr lvl="1"/>
            <a:r>
              <a:rPr lang="en-US" dirty="0" smtClean="0"/>
              <a:t>Treatment</a:t>
            </a:r>
          </a:p>
          <a:p>
            <a:pPr lvl="1"/>
            <a:r>
              <a:rPr lang="en-US" dirty="0" smtClean="0"/>
              <a:t>Alter lifestyle</a:t>
            </a:r>
          </a:p>
          <a:p>
            <a:pPr lvl="1"/>
            <a:r>
              <a:rPr lang="en-US" dirty="0" smtClean="0"/>
              <a:t>Switch drugs</a:t>
            </a:r>
          </a:p>
          <a:p>
            <a:pPr lvl="1"/>
            <a:r>
              <a:rPr lang="en-US" dirty="0" smtClean="0"/>
              <a:t>Old </a:t>
            </a:r>
            <a:r>
              <a:rPr lang="en-US" dirty="0" err="1" smtClean="0"/>
              <a:t>wive’s</a:t>
            </a:r>
            <a:r>
              <a:rPr lang="en-US" dirty="0" smtClean="0"/>
              <a:t> tale remedies</a:t>
            </a:r>
          </a:p>
          <a:p>
            <a:r>
              <a:rPr lang="en-US" dirty="0" smtClean="0"/>
              <a:t>One caring health professional can make a difference</a:t>
            </a:r>
          </a:p>
        </p:txBody>
      </p:sp>
    </p:spTree>
    <p:extLst>
      <p:ext uri="{BB962C8B-B14F-4D97-AF65-F5344CB8AC3E}">
        <p14:creationId xmlns:p14="http://schemas.microsoft.com/office/powerpoint/2010/main" val="2155455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sz="4000" i="1" dirty="0" smtClean="0"/>
          </a:p>
          <a:p>
            <a:pPr marL="0" indent="0" algn="ctr">
              <a:buNone/>
            </a:pPr>
            <a:r>
              <a:rPr lang="en-US" sz="4000" i="1" dirty="0" smtClean="0"/>
              <a:t>Even if we have a magic moment with each mother, there isn’t enough care for them.</a:t>
            </a:r>
          </a:p>
          <a:p>
            <a:pPr marL="0" indent="0" algn="ctr">
              <a:buNone/>
            </a:pPr>
            <a:endParaRPr lang="en-US" sz="3600" i="1" dirty="0"/>
          </a:p>
          <a:p>
            <a:pPr marL="0" indent="0" algn="r">
              <a:buNone/>
            </a:pPr>
            <a:r>
              <a:rPr lang="en-US" sz="3200" dirty="0" smtClean="0"/>
              <a:t>Lisa Tipton</a:t>
            </a:r>
          </a:p>
          <a:p>
            <a:pPr marL="0" indent="0" algn="r">
              <a:buNone/>
            </a:pPr>
            <a:r>
              <a:rPr lang="en-US" sz="3200" dirty="0" smtClean="0"/>
              <a:t>Executive Director</a:t>
            </a:r>
          </a:p>
          <a:p>
            <a:pPr marL="0" indent="0" algn="r">
              <a:buNone/>
            </a:pPr>
            <a:r>
              <a:rPr lang="en-US" sz="3200" dirty="0" smtClean="0"/>
              <a:t>Families Free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8187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95600"/>
            <a:ext cx="8686800" cy="1676400"/>
          </a:xfrm>
        </p:spPr>
        <p:txBody>
          <a:bodyPr/>
          <a:lstStyle/>
          <a:p>
            <a:r>
              <a:rPr lang="en-US" dirty="0" smtClean="0"/>
              <a:t>Babies with NAS in Withdrawal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http://www.youtube.com/watch?v=6YMdbZj7_0o</a:t>
            </a:r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2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rug Dependent Babie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86917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NN ETCH Vide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" y="1600200"/>
            <a:ext cx="7450138" cy="4525963"/>
          </a:xfrm>
        </p:spPr>
      </p:pic>
    </p:spTree>
    <p:extLst>
      <p:ext uri="{BB962C8B-B14F-4D97-AF65-F5344CB8AC3E}">
        <p14:creationId xmlns:p14="http://schemas.microsoft.com/office/powerpoint/2010/main" val="301851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Physiological &amp; Behavioral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Samples from the infant’s:</a:t>
            </a:r>
          </a:p>
          <a:p>
            <a:pPr lvl="1"/>
            <a:r>
              <a:rPr lang="en-US" dirty="0" smtClean="0"/>
              <a:t>Hair </a:t>
            </a:r>
          </a:p>
          <a:p>
            <a:pPr lvl="1"/>
            <a:r>
              <a:rPr lang="en-US" dirty="0" smtClean="0"/>
              <a:t>Urine</a:t>
            </a:r>
          </a:p>
          <a:p>
            <a:pPr lvl="1"/>
            <a:r>
              <a:rPr lang="en-US" dirty="0" smtClean="0"/>
              <a:t>Meconium</a:t>
            </a:r>
          </a:p>
          <a:p>
            <a:pPr lvl="1"/>
            <a:r>
              <a:rPr lang="en-US" dirty="0" smtClean="0"/>
              <a:t>Umbilical cord blood</a:t>
            </a:r>
          </a:p>
          <a:p>
            <a:r>
              <a:rPr lang="en-US" dirty="0" smtClean="0"/>
              <a:t>Timing and accuracy of the sample results depends on the half-life of the drug. For example,</a:t>
            </a:r>
          </a:p>
          <a:p>
            <a:pPr lvl="1"/>
            <a:r>
              <a:rPr lang="en-US" dirty="0"/>
              <a:t>Heroin 30 min</a:t>
            </a:r>
          </a:p>
          <a:p>
            <a:pPr lvl="1"/>
            <a:r>
              <a:rPr lang="en-US" dirty="0"/>
              <a:t>Cocaine 1 hour</a:t>
            </a:r>
          </a:p>
          <a:p>
            <a:pPr lvl="1"/>
            <a:r>
              <a:rPr lang="en-US" dirty="0" smtClean="0"/>
              <a:t>Morphine  1-7 hours</a:t>
            </a:r>
          </a:p>
          <a:p>
            <a:pPr lvl="1"/>
            <a:r>
              <a:rPr lang="en-US" dirty="0"/>
              <a:t>Marijuana  4 hours</a:t>
            </a:r>
          </a:p>
          <a:p>
            <a:pPr lvl="1"/>
            <a:r>
              <a:rPr lang="en-US" dirty="0" err="1" smtClean="0"/>
              <a:t>OxyContin</a:t>
            </a:r>
            <a:r>
              <a:rPr lang="en-US" dirty="0" smtClean="0"/>
              <a:t> 3-5 hours</a:t>
            </a:r>
          </a:p>
          <a:p>
            <a:pPr lvl="1"/>
            <a:r>
              <a:rPr lang="en-US" dirty="0" smtClean="0"/>
              <a:t>Methamphetamine 12 hours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Finnegan Neonatal Abstinence Scoring </a:t>
            </a:r>
            <a:r>
              <a:rPr lang="en-US" dirty="0" smtClean="0">
                <a:solidFill>
                  <a:schemeClr val="accent1"/>
                </a:solidFill>
              </a:rPr>
              <a:t>System</a:t>
            </a:r>
          </a:p>
          <a:p>
            <a:pPr lvl="1"/>
            <a:r>
              <a:rPr lang="en-US" dirty="0"/>
              <a:t>Each behavior observed receives a designated number of points</a:t>
            </a:r>
          </a:p>
          <a:p>
            <a:pPr lvl="1"/>
            <a:r>
              <a:rPr lang="en-US" dirty="0"/>
              <a:t>Scored 30-60 min following a feed</a:t>
            </a:r>
          </a:p>
          <a:p>
            <a:pPr lvl="1"/>
            <a:r>
              <a:rPr lang="en-US" dirty="0"/>
              <a:t>Scored every 2-4 hours within 24 hours depending on severity of symptoms</a:t>
            </a:r>
          </a:p>
          <a:p>
            <a:pPr lvl="1"/>
            <a:r>
              <a:rPr lang="en-US" dirty="0"/>
              <a:t>Scores of </a:t>
            </a:r>
            <a:r>
              <a:rPr lang="en-US" u="sng" dirty="0"/>
              <a:t>&gt;</a:t>
            </a:r>
            <a:r>
              <a:rPr lang="en-US" dirty="0"/>
              <a:t> 8, or </a:t>
            </a:r>
            <a:r>
              <a:rPr lang="en-US" u="sng" dirty="0"/>
              <a:t>&gt;</a:t>
            </a:r>
            <a:r>
              <a:rPr lang="en-US" dirty="0"/>
              <a:t> 24 across 3 consecutive administrations indicate pharmacological therapy (morphine, phenobarbital, </a:t>
            </a:r>
            <a:r>
              <a:rPr lang="en-US" dirty="0" err="1"/>
              <a:t>clonopine</a:t>
            </a:r>
            <a:r>
              <a:rPr lang="en-US" dirty="0"/>
              <a:t>) is </a:t>
            </a:r>
            <a:r>
              <a:rPr lang="en-US" dirty="0" smtClean="0"/>
              <a:t>warranted</a:t>
            </a:r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Symptoms </a:t>
            </a:r>
            <a:r>
              <a:rPr lang="en-US" dirty="0" smtClean="0"/>
              <a:t>&amp;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Finnegan Neonatal Abstinence Scoring System</a:t>
            </a:r>
          </a:p>
          <a:p>
            <a:r>
              <a:rPr lang="en-US" dirty="0" smtClean="0"/>
              <a:t>Central Nervous System Disturbances</a:t>
            </a:r>
          </a:p>
          <a:p>
            <a:pPr lvl="1"/>
            <a:r>
              <a:rPr lang="en-US" dirty="0" smtClean="0"/>
              <a:t>Duration of high-pitched cry</a:t>
            </a:r>
          </a:p>
          <a:p>
            <a:pPr lvl="1"/>
            <a:r>
              <a:rPr lang="en-US" dirty="0" smtClean="0"/>
              <a:t>Length of sleep following feeding</a:t>
            </a:r>
          </a:p>
          <a:p>
            <a:pPr lvl="1"/>
            <a:r>
              <a:rPr lang="en-US" dirty="0" smtClean="0"/>
              <a:t>Hyperactive </a:t>
            </a:r>
            <a:r>
              <a:rPr lang="en-US" dirty="0"/>
              <a:t>M</a:t>
            </a:r>
            <a:r>
              <a:rPr lang="en-US" dirty="0" smtClean="0"/>
              <a:t>oro reflex – reaction to sudden loss of support</a:t>
            </a:r>
          </a:p>
          <a:p>
            <a:pPr lvl="1"/>
            <a:r>
              <a:rPr lang="en-US" dirty="0" smtClean="0"/>
              <a:t>Tremors</a:t>
            </a:r>
          </a:p>
          <a:p>
            <a:pPr lvl="1"/>
            <a:r>
              <a:rPr lang="en-US" dirty="0" smtClean="0"/>
              <a:t>Increased muscle tone</a:t>
            </a:r>
          </a:p>
          <a:p>
            <a:pPr lvl="1"/>
            <a:r>
              <a:rPr lang="en-US" dirty="0" smtClean="0"/>
              <a:t>Excoriation (skin abrasion) especially 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    knees, elbows, toes &amp; face from 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     hyperactivity</a:t>
            </a:r>
          </a:p>
          <a:p>
            <a:pPr lvl="1"/>
            <a:r>
              <a:rPr lang="en-US" dirty="0" smtClean="0"/>
              <a:t>Myoclonic jerks of limbs</a:t>
            </a:r>
          </a:p>
          <a:p>
            <a:pPr lvl="1"/>
            <a:r>
              <a:rPr lang="en-US" dirty="0" smtClean="0"/>
              <a:t>Convulsions/seizures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962400"/>
            <a:ext cx="37973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Symptoms </a:t>
            </a:r>
            <a:r>
              <a:rPr lang="en-US" dirty="0" smtClean="0"/>
              <a:t>&amp;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Finnegan Neonatal Abstinence Scoring System</a:t>
            </a:r>
          </a:p>
          <a:p>
            <a:r>
              <a:rPr lang="en-US" dirty="0" smtClean="0"/>
              <a:t>Metabolic/Vasomotor/Respiratory  Disturbances</a:t>
            </a:r>
          </a:p>
          <a:p>
            <a:pPr lvl="1"/>
            <a:r>
              <a:rPr lang="en-US" dirty="0" smtClean="0"/>
              <a:t>Sweating</a:t>
            </a:r>
          </a:p>
          <a:p>
            <a:pPr lvl="1"/>
            <a:r>
              <a:rPr lang="en-US" dirty="0" smtClean="0"/>
              <a:t>Hyperthermia</a:t>
            </a:r>
          </a:p>
          <a:p>
            <a:pPr lvl="1"/>
            <a:r>
              <a:rPr lang="en-US" dirty="0" smtClean="0"/>
              <a:t>Frequent yawning</a:t>
            </a:r>
          </a:p>
          <a:p>
            <a:pPr lvl="1"/>
            <a:r>
              <a:rPr lang="en-US" dirty="0" smtClean="0"/>
              <a:t>Mottling</a:t>
            </a:r>
          </a:p>
          <a:p>
            <a:pPr lvl="1"/>
            <a:r>
              <a:rPr lang="en-US" dirty="0" smtClean="0"/>
              <a:t>Nasal stuffiness</a:t>
            </a:r>
          </a:p>
          <a:p>
            <a:pPr lvl="1"/>
            <a:r>
              <a:rPr lang="en-US" dirty="0" smtClean="0"/>
              <a:t>Sneezing</a:t>
            </a:r>
          </a:p>
          <a:p>
            <a:pPr lvl="1"/>
            <a:r>
              <a:rPr lang="en-US" dirty="0" smtClean="0"/>
              <a:t>Nasal Flaring</a:t>
            </a:r>
          </a:p>
          <a:p>
            <a:pPr lvl="1"/>
            <a:r>
              <a:rPr lang="en-US" dirty="0" smtClean="0"/>
              <a:t>Increased respiratory rate</a:t>
            </a:r>
            <a:r>
              <a:rPr lang="en-US" dirty="0"/>
              <a:t> </a:t>
            </a:r>
            <a:r>
              <a:rPr lang="en-US" dirty="0" smtClean="0"/>
              <a:t>with or without retractions</a:t>
            </a:r>
          </a:p>
          <a:p>
            <a:r>
              <a:rPr lang="en-US" dirty="0"/>
              <a:t>Gastrointestinal Disturbances</a:t>
            </a:r>
          </a:p>
          <a:p>
            <a:pPr lvl="1"/>
            <a:r>
              <a:rPr lang="en-US" dirty="0"/>
              <a:t>Excessive sucking</a:t>
            </a:r>
          </a:p>
          <a:p>
            <a:pPr lvl="1"/>
            <a:r>
              <a:rPr lang="en-US" dirty="0"/>
              <a:t>Infrequent/uncoordinated suck</a:t>
            </a:r>
          </a:p>
          <a:p>
            <a:pPr lvl="1"/>
            <a:r>
              <a:rPr lang="en-US" dirty="0"/>
              <a:t>Reflux or vomiting</a:t>
            </a:r>
          </a:p>
          <a:p>
            <a:pPr lvl="1"/>
            <a:r>
              <a:rPr lang="en-US" dirty="0"/>
              <a:t>Loose/watery stools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418609"/>
            <a:ext cx="3733800" cy="208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3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Opioid withdrawal symptoms: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May appear as early as within the first 24 hours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May take as many as 4-5 days to appear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Occur in 55-94% of exposed infants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Depend on the half-life of the substance(s) used, time last taken by mother, infant metabolism, and gestational age and/or birthweight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Not all babies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exposed to drugs prenatally experience </a:t>
            </a:r>
            <a:r>
              <a:rPr lang="en-US" dirty="0">
                <a:latin typeface="Arial" pitchFamily="34" charset="0"/>
                <a:cs typeface="Arial" pitchFamily="34" charset="0"/>
              </a:rPr>
              <a:t>NAS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648200"/>
            <a:ext cx="3581400" cy="201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9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SLPs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SLPs</a:t>
            </a:r>
          </a:p>
          <a:p>
            <a:pPr lvl="1"/>
            <a:r>
              <a:rPr lang="en-US" sz="2400" dirty="0" smtClean="0"/>
              <a:t>Feeding: establishment of coordination of breathe, suck, swallow</a:t>
            </a:r>
          </a:p>
          <a:p>
            <a:pPr lvl="1"/>
            <a:r>
              <a:rPr lang="en-US" sz="2400" dirty="0" smtClean="0"/>
              <a:t>Assessment of alertness</a:t>
            </a:r>
            <a:r>
              <a:rPr lang="en-US" dirty="0"/>
              <a:t>/</a:t>
            </a:r>
            <a:r>
              <a:rPr lang="en-US" sz="2400" dirty="0" smtClean="0"/>
              <a:t> </a:t>
            </a:r>
            <a:r>
              <a:rPr lang="en-US" dirty="0" smtClean="0"/>
              <a:t>sleepiness cycle and triggers of irritability</a:t>
            </a:r>
          </a:p>
          <a:p>
            <a:pPr lvl="1"/>
            <a:r>
              <a:rPr lang="en-US" sz="2400" dirty="0" smtClean="0"/>
              <a:t>Facilitating medical staff/parent/caregiver positive interactions and bonding with an irritable infant</a:t>
            </a:r>
          </a:p>
          <a:p>
            <a:pPr lvl="1"/>
            <a:r>
              <a:rPr lang="en-US" sz="2400" dirty="0" smtClean="0"/>
              <a:t>Parent/caregiver education and counseling</a:t>
            </a:r>
          </a:p>
          <a:p>
            <a:pPr lvl="1"/>
            <a:r>
              <a:rPr lang="en-US" dirty="0" smtClean="0"/>
              <a:t>Attitude of </a:t>
            </a:r>
            <a:r>
              <a:rPr lang="en-US" dirty="0" err="1" smtClean="0"/>
              <a:t>nconditional</a:t>
            </a:r>
            <a:r>
              <a:rPr lang="en-US" dirty="0" smtClean="0"/>
              <a:t> positive regard</a:t>
            </a:r>
            <a:endParaRPr lang="en-US" sz="2400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68" y="2514600"/>
            <a:ext cx="4096239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7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667000"/>
            <a:ext cx="8686800" cy="1615440"/>
          </a:xfrm>
        </p:spPr>
        <p:txBody>
          <a:bodyPr/>
          <a:lstStyle/>
          <a:p>
            <a:r>
              <a:rPr lang="en-US" sz="5400" dirty="0" smtClean="0"/>
              <a:t>What’s Happening in Your Community?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62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19400"/>
            <a:ext cx="9144000" cy="1463040"/>
          </a:xfrm>
        </p:spPr>
        <p:txBody>
          <a:bodyPr/>
          <a:lstStyle/>
          <a:p>
            <a:r>
              <a:rPr lang="en-US" sz="6000" dirty="0" smtClean="0"/>
              <a:t>Children’s Neurodevelopmental Outcomes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4800600"/>
            <a:ext cx="8610600" cy="54864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031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Prenatal Alcohol </a:t>
            </a:r>
            <a:r>
              <a:rPr lang="en-US" dirty="0" smtClean="0"/>
              <a:t>Exposure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b="1" dirty="0"/>
              <a:t>Fetal Alcohol Syndrome Disorder </a:t>
            </a:r>
            <a:r>
              <a:rPr lang="en-US" dirty="0" smtClean="0"/>
              <a:t>is </a:t>
            </a:r>
            <a:r>
              <a:rPr lang="en-US" dirty="0"/>
              <a:t>the leading identifiable and preventable nonhereditary cause of mental retardation and other birth defects in the </a:t>
            </a:r>
            <a:r>
              <a:rPr lang="en-US" dirty="0" smtClean="0"/>
              <a:t>US</a:t>
            </a:r>
          </a:p>
          <a:p>
            <a:r>
              <a:rPr lang="en-US" dirty="0" smtClean="0"/>
              <a:t>Characteristics include: </a:t>
            </a:r>
          </a:p>
          <a:p>
            <a:pPr lvl="1"/>
            <a:r>
              <a:rPr lang="en-US" sz="1800" dirty="0" smtClean="0"/>
              <a:t>facial </a:t>
            </a:r>
            <a:r>
              <a:rPr lang="en-US" sz="1800" dirty="0" err="1" smtClean="0"/>
              <a:t>dysmorphia</a:t>
            </a:r>
            <a:r>
              <a:rPr lang="en-US" sz="1800" dirty="0" smtClean="0"/>
              <a:t> </a:t>
            </a:r>
            <a:r>
              <a:rPr lang="en-US" sz="1800" dirty="0"/>
              <a:t>	</a:t>
            </a:r>
            <a:r>
              <a:rPr lang="en-US" sz="1800" dirty="0" smtClean="0"/>
              <a:t>		- differences </a:t>
            </a:r>
            <a:r>
              <a:rPr lang="en-US" sz="1800" dirty="0"/>
              <a:t>in brain </a:t>
            </a:r>
            <a:r>
              <a:rPr lang="en-US" sz="1800" dirty="0" smtClean="0"/>
              <a:t>architecture </a:t>
            </a:r>
          </a:p>
          <a:p>
            <a:pPr lvl="1"/>
            <a:r>
              <a:rPr lang="en-US" sz="1800" dirty="0" smtClean="0"/>
              <a:t>pre- &amp; post-natal </a:t>
            </a:r>
            <a:r>
              <a:rPr lang="en-US" sz="1800" dirty="0"/>
              <a:t>growth </a:t>
            </a:r>
            <a:r>
              <a:rPr lang="en-US" sz="1800" dirty="0" smtClean="0"/>
              <a:t>deficiencies	</a:t>
            </a:r>
            <a:r>
              <a:rPr lang="en-US" sz="1800" b="1" dirty="0" smtClean="0"/>
              <a:t>- </a:t>
            </a:r>
            <a:r>
              <a:rPr lang="en-US" sz="1800" dirty="0"/>
              <a:t>hearing </a:t>
            </a:r>
            <a:r>
              <a:rPr lang="en-US" sz="1800" dirty="0" smtClean="0"/>
              <a:t>impairment </a:t>
            </a:r>
          </a:p>
          <a:p>
            <a:pPr lvl="1"/>
            <a:r>
              <a:rPr lang="en-US" sz="1800" dirty="0" smtClean="0"/>
              <a:t>central </a:t>
            </a:r>
            <a:r>
              <a:rPr lang="en-US" sz="1800" dirty="0"/>
              <a:t>nervous system </a:t>
            </a:r>
            <a:r>
              <a:rPr lang="en-US" sz="1800" dirty="0" smtClean="0"/>
              <a:t>dysfunction	- impaired </a:t>
            </a:r>
            <a:r>
              <a:rPr lang="en-US" sz="1800" dirty="0"/>
              <a:t>reflexes</a:t>
            </a:r>
            <a:endParaRPr lang="en-US" sz="1800" dirty="0" smtClean="0"/>
          </a:p>
          <a:p>
            <a:pPr lvl="1"/>
            <a:r>
              <a:rPr lang="en-US" sz="1800" dirty="0" smtClean="0"/>
              <a:t>general </a:t>
            </a:r>
            <a:r>
              <a:rPr lang="en-US" sz="1800" dirty="0"/>
              <a:t>impairment in </a:t>
            </a:r>
            <a:r>
              <a:rPr lang="en-US" sz="1800" dirty="0" smtClean="0"/>
              <a:t>intelligence</a:t>
            </a:r>
            <a:r>
              <a:rPr lang="en-US" sz="1800" dirty="0"/>
              <a:t>	</a:t>
            </a:r>
            <a:r>
              <a:rPr lang="en-US" sz="1800" dirty="0" smtClean="0"/>
              <a:t>- motor coordination deficits</a:t>
            </a:r>
          </a:p>
          <a:p>
            <a:pPr lvl="1"/>
            <a:r>
              <a:rPr lang="en-US" sz="1800" dirty="0" smtClean="0"/>
              <a:t>deficits of attention, memory, learning	- </a:t>
            </a:r>
            <a:r>
              <a:rPr lang="en-US" sz="1800" dirty="0"/>
              <a:t> </a:t>
            </a:r>
            <a:r>
              <a:rPr lang="en-US" sz="1800" dirty="0" smtClean="0"/>
              <a:t>executive functioning deficits</a:t>
            </a:r>
          </a:p>
          <a:p>
            <a:pPr lvl="1"/>
            <a:r>
              <a:rPr lang="en-US" sz="1800" dirty="0" smtClean="0"/>
              <a:t>emotional regulation deficits		- delays in auditory processing</a:t>
            </a:r>
          </a:p>
          <a:p>
            <a:r>
              <a:rPr lang="en-US" dirty="0" smtClean="0"/>
              <a:t>These </a:t>
            </a:r>
            <a:r>
              <a:rPr lang="en-US" dirty="0"/>
              <a:t>deficits contribute to </a:t>
            </a:r>
            <a:r>
              <a:rPr lang="en-US" dirty="0" smtClean="0"/>
              <a:t>ongoing behavior </a:t>
            </a:r>
            <a:r>
              <a:rPr lang="en-US" dirty="0"/>
              <a:t>problems, </a:t>
            </a:r>
            <a:r>
              <a:rPr lang="en-US" dirty="0" smtClean="0"/>
              <a:t>ADHD, language and </a:t>
            </a:r>
            <a:r>
              <a:rPr lang="en-US" dirty="0"/>
              <a:t>learning </a:t>
            </a:r>
            <a:r>
              <a:rPr lang="en-US" dirty="0" smtClean="0"/>
              <a:t>disabilities and hearing impairment </a:t>
            </a:r>
            <a:r>
              <a:rPr lang="en-US" dirty="0"/>
              <a:t>that persist into </a:t>
            </a:r>
            <a:r>
              <a:rPr lang="en-US" dirty="0" smtClean="0"/>
              <a:t>adulthood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57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Prenatal Opiate and Cocaine Exposure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257800"/>
          </a:xfrm>
        </p:spPr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en-US" dirty="0" smtClean="0"/>
              <a:t>ncreased </a:t>
            </a:r>
            <a:r>
              <a:rPr lang="en-US" dirty="0"/>
              <a:t>risk for neurodevelopmental </a:t>
            </a:r>
            <a:r>
              <a:rPr lang="en-US" dirty="0" smtClean="0"/>
              <a:t>impairment</a:t>
            </a:r>
            <a:endParaRPr lang="en-US" baseline="30000" dirty="0"/>
          </a:p>
          <a:p>
            <a:r>
              <a:rPr lang="en-US" dirty="0"/>
              <a:t>I</a:t>
            </a:r>
            <a:r>
              <a:rPr lang="en-US" dirty="0" smtClean="0"/>
              <a:t>dentified </a:t>
            </a:r>
            <a:r>
              <a:rPr lang="en-US" dirty="0"/>
              <a:t>developmental difficulties </a:t>
            </a:r>
            <a:r>
              <a:rPr lang="en-US" dirty="0" smtClean="0"/>
              <a:t>include:</a:t>
            </a:r>
          </a:p>
          <a:p>
            <a:pPr lvl="1"/>
            <a:r>
              <a:rPr lang="en-US" dirty="0" smtClean="0"/>
              <a:t> </a:t>
            </a:r>
            <a:r>
              <a:rPr lang="en-US" sz="2200" dirty="0"/>
              <a:t>L</a:t>
            </a:r>
            <a:r>
              <a:rPr lang="en-US" sz="2200" dirty="0" smtClean="0"/>
              <a:t>ower </a:t>
            </a:r>
            <a:r>
              <a:rPr lang="en-US" sz="2200" dirty="0"/>
              <a:t>weight, height and head circumference, </a:t>
            </a:r>
            <a:endParaRPr lang="en-US" sz="2200" dirty="0" smtClean="0"/>
          </a:p>
          <a:p>
            <a:pPr lvl="1"/>
            <a:r>
              <a:rPr lang="en-US" sz="2200" dirty="0"/>
              <a:t>S</a:t>
            </a:r>
            <a:r>
              <a:rPr lang="en-US" sz="2200" dirty="0" smtClean="0"/>
              <a:t>lower </a:t>
            </a:r>
            <a:r>
              <a:rPr lang="en-US" sz="2200" dirty="0"/>
              <a:t>growth, and psychomotor deficits with some studies showing that these persist up to 10 </a:t>
            </a:r>
            <a:r>
              <a:rPr lang="en-US" sz="2200" dirty="0" smtClean="0"/>
              <a:t>years ...so far. </a:t>
            </a:r>
          </a:p>
          <a:p>
            <a:pPr lvl="1"/>
            <a:r>
              <a:rPr lang="en-US" sz="2200" dirty="0"/>
              <a:t>S</a:t>
            </a:r>
            <a:r>
              <a:rPr lang="en-US" sz="2200" dirty="0" smtClean="0"/>
              <a:t>ubtle </a:t>
            </a:r>
            <a:r>
              <a:rPr lang="en-US" sz="2200" dirty="0"/>
              <a:t>deficits across all or some domains of orientation, habituation, state regulation, autonomic stability, reflexes, tone, motor performance, irritability, alertness and excitability, especially at less than 6 </a:t>
            </a:r>
            <a:r>
              <a:rPr lang="en-US" sz="2200" dirty="0" smtClean="0"/>
              <a:t>mos.</a:t>
            </a:r>
          </a:p>
          <a:p>
            <a:pPr lvl="1"/>
            <a:r>
              <a:rPr lang="en-US" sz="2200" dirty="0"/>
              <a:t>C</a:t>
            </a:r>
            <a:r>
              <a:rPr lang="en-US" sz="2200" dirty="0" smtClean="0"/>
              <a:t>ognitive </a:t>
            </a:r>
            <a:r>
              <a:rPr lang="en-US" sz="2200" dirty="0"/>
              <a:t>deficits at 18 and 36 </a:t>
            </a:r>
            <a:r>
              <a:rPr lang="en-US" sz="2200" dirty="0" err="1" smtClean="0"/>
              <a:t>mos</a:t>
            </a:r>
            <a:r>
              <a:rPr lang="en-US" sz="2200" dirty="0" smtClean="0"/>
              <a:t> </a:t>
            </a:r>
            <a:r>
              <a:rPr lang="en-US" sz="2200" dirty="0"/>
              <a:t>and </a:t>
            </a:r>
            <a:r>
              <a:rPr lang="en-US" sz="2200" dirty="0" smtClean="0"/>
              <a:t>lower </a:t>
            </a:r>
            <a:r>
              <a:rPr lang="en-US" sz="2200" dirty="0"/>
              <a:t>social maturity at 36 </a:t>
            </a:r>
            <a:r>
              <a:rPr lang="en-US" sz="2200" dirty="0" err="1" smtClean="0"/>
              <a:t>mos</a:t>
            </a:r>
            <a:r>
              <a:rPr lang="en-US" sz="22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069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Prenatal Opiate and Cocaine Exposure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Identified </a:t>
            </a:r>
            <a:r>
              <a:rPr lang="en-US" dirty="0"/>
              <a:t>developmental difficulties </a:t>
            </a:r>
            <a:r>
              <a:rPr lang="en-US" dirty="0" smtClean="0"/>
              <a:t>include:</a:t>
            </a:r>
          </a:p>
          <a:p>
            <a:pPr lvl="1"/>
            <a:r>
              <a:rPr lang="en-US" sz="2200" dirty="0" smtClean="0"/>
              <a:t>A growing </a:t>
            </a:r>
            <a:r>
              <a:rPr lang="en-US" sz="2200" dirty="0"/>
              <a:t>consensus that prenatal cocaine exposure affects language development and contributes to receptive and expressive language delays, with particular deficits in the use of grammar, complex language and discourse at 3 and 4 </a:t>
            </a:r>
            <a:r>
              <a:rPr lang="en-US" sz="2200" dirty="0" smtClean="0"/>
              <a:t>years. </a:t>
            </a:r>
          </a:p>
          <a:p>
            <a:pPr lvl="1"/>
            <a:r>
              <a:rPr lang="en-US" sz="2200" dirty="0"/>
              <a:t>D</a:t>
            </a:r>
            <a:r>
              <a:rPr lang="en-US" sz="2200" dirty="0" smtClean="0"/>
              <a:t>ifficulties </a:t>
            </a:r>
            <a:r>
              <a:rPr lang="en-US" sz="2200" dirty="0"/>
              <a:t>in behavior, attention, language and </a:t>
            </a:r>
            <a:r>
              <a:rPr lang="en-US" sz="2200" dirty="0" smtClean="0"/>
              <a:t>cognition at 4-13 years </a:t>
            </a:r>
          </a:p>
          <a:p>
            <a:pPr lvl="1"/>
            <a:r>
              <a:rPr lang="en-US" sz="2200" dirty="0" smtClean="0"/>
              <a:t>Prolonged </a:t>
            </a:r>
            <a:r>
              <a:rPr lang="en-US" sz="2200" dirty="0" err="1" smtClean="0"/>
              <a:t>ABR</a:t>
            </a:r>
            <a:r>
              <a:rPr lang="en-US" sz="2200" dirty="0" smtClean="0"/>
              <a:t> </a:t>
            </a:r>
            <a:r>
              <a:rPr lang="en-US" sz="2200" dirty="0"/>
              <a:t>absolute and </a:t>
            </a:r>
            <a:r>
              <a:rPr lang="en-US" sz="2200" dirty="0" err="1"/>
              <a:t>IPLs</a:t>
            </a:r>
            <a:r>
              <a:rPr lang="en-US" sz="2200" dirty="0"/>
              <a:t> for </a:t>
            </a:r>
            <a:r>
              <a:rPr lang="en-US" sz="2200" dirty="0" smtClean="0"/>
              <a:t>infants </a:t>
            </a:r>
            <a:r>
              <a:rPr lang="en-US" sz="2200" dirty="0"/>
              <a:t>who had been exposed to </a:t>
            </a:r>
            <a:r>
              <a:rPr lang="en-US" sz="2200" dirty="0" smtClean="0"/>
              <a:t>cocaine </a:t>
            </a:r>
          </a:p>
          <a:p>
            <a:pPr lvl="1"/>
            <a:r>
              <a:rPr lang="en-US" sz="2200" dirty="0" smtClean="0"/>
              <a:t>Neurodevelopmental </a:t>
            </a:r>
            <a:r>
              <a:rPr lang="en-US" sz="2200" dirty="0"/>
              <a:t>compromise of the auditory system appears to result from gestational exposure to  cocaine.</a:t>
            </a:r>
          </a:p>
          <a:p>
            <a:pPr lvl="1"/>
            <a:endParaRPr lang="en-US" sz="2200" dirty="0" smtClean="0"/>
          </a:p>
          <a:p>
            <a:r>
              <a:rPr lang="en-US" sz="2600" dirty="0" smtClean="0"/>
              <a:t>Preliminary </a:t>
            </a:r>
            <a:r>
              <a:rPr lang="en-US" sz="2600" dirty="0"/>
              <a:t>research of prenatal exposure to methamphetamine is showing similar </a:t>
            </a:r>
            <a:r>
              <a:rPr lang="en-US" sz="2600" dirty="0" smtClean="0"/>
              <a:t>outcomes</a:t>
            </a:r>
            <a:endParaRPr lang="en-US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69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Prescription Drug Exposure.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of </a:t>
            </a:r>
            <a:r>
              <a:rPr lang="en-US" dirty="0" err="1"/>
              <a:t>SSRIs</a:t>
            </a:r>
            <a:r>
              <a:rPr lang="en-US" dirty="0"/>
              <a:t> has been linked to subtle motor developmental </a:t>
            </a:r>
            <a:r>
              <a:rPr lang="en-US" dirty="0" smtClean="0"/>
              <a:t>differences, </a:t>
            </a:r>
            <a:r>
              <a:rPr lang="en-US" dirty="0"/>
              <a:t>small head circumference, behavior and social adaptability </a:t>
            </a:r>
            <a:r>
              <a:rPr lang="en-US" dirty="0" smtClean="0"/>
              <a:t>deficits, </a:t>
            </a:r>
            <a:r>
              <a:rPr lang="en-US" dirty="0"/>
              <a:t>maladaptive externalizing </a:t>
            </a:r>
            <a:r>
              <a:rPr lang="en-US" dirty="0" smtClean="0"/>
              <a:t>behaviors </a:t>
            </a:r>
            <a:r>
              <a:rPr lang="en-US" dirty="0"/>
              <a:t>and increased likelihood of </a:t>
            </a:r>
            <a:r>
              <a:rPr lang="en-US" dirty="0" smtClean="0"/>
              <a:t>autism</a:t>
            </a:r>
            <a:endParaRPr lang="en-US" dirty="0"/>
          </a:p>
          <a:p>
            <a:r>
              <a:rPr lang="en-US" dirty="0" smtClean="0"/>
              <a:t>Difficulties associated with methadone treatment includes </a:t>
            </a:r>
            <a:r>
              <a:rPr lang="en-US" dirty="0"/>
              <a:t>motor deficits, reduced social responsivity, and shorter attention spans</a:t>
            </a:r>
            <a:r>
              <a:rPr lang="en-US" dirty="0" smtClean="0"/>
              <a:t>.</a:t>
            </a:r>
          </a:p>
          <a:p>
            <a:r>
              <a:rPr lang="en-US" dirty="0"/>
              <a:t>Combined methadone and alcohol exposure predict lower cognitive and language scores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59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That’s It. That’s all we Know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Children born with NAS demonstrate ongoing neurodevelopmental difficulties beyond the initial perinatal medical symptoms and social </a:t>
            </a:r>
            <a:r>
              <a:rPr lang="en-US" sz="3200" dirty="0" smtClean="0"/>
              <a:t>fragility.</a:t>
            </a:r>
          </a:p>
          <a:p>
            <a:r>
              <a:rPr lang="en-US" sz="3200" dirty="0" smtClean="0"/>
              <a:t>What we do know are that many of the impaired systems and skills are closely associated with language and auditory processing disorders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 algn="ctr">
              <a:buNone/>
            </a:pPr>
            <a:r>
              <a:rPr lang="en-US" sz="3500" b="1" dirty="0" smtClean="0"/>
              <a:t>We </a:t>
            </a:r>
            <a:r>
              <a:rPr lang="en-US" sz="3500" b="1" dirty="0"/>
              <a:t>desperately need to </a:t>
            </a:r>
            <a:r>
              <a:rPr lang="en-US" sz="3500" b="1" dirty="0" smtClean="0"/>
              <a:t>obtain data </a:t>
            </a:r>
            <a:r>
              <a:rPr lang="en-US" sz="3500" b="1" dirty="0"/>
              <a:t>about this growing population’s long-term </a:t>
            </a:r>
            <a:r>
              <a:rPr lang="en-US" sz="3500" b="1" dirty="0" smtClean="0"/>
              <a:t>outcomes</a:t>
            </a:r>
            <a:r>
              <a:rPr lang="en-US" sz="3500" b="1" dirty="0"/>
              <a:t>, which </a:t>
            </a:r>
            <a:r>
              <a:rPr lang="en-US" sz="3500" b="1" dirty="0" smtClean="0"/>
              <a:t>are </a:t>
            </a:r>
            <a:r>
              <a:rPr lang="en-US" sz="3500" b="1" dirty="0"/>
              <a:t>virtually </a:t>
            </a:r>
            <a:r>
              <a:rPr lang="en-US" sz="3500" b="1" dirty="0" smtClean="0"/>
              <a:t>unknown.</a:t>
            </a:r>
            <a:endParaRPr lang="en-US" sz="3500" b="1" dirty="0"/>
          </a:p>
          <a:p>
            <a:pPr marL="0" indent="0">
              <a:buNone/>
            </a:pPr>
            <a:r>
              <a:rPr lang="en-US" sz="3200" dirty="0" smtClean="0"/>
              <a:t> </a:t>
            </a:r>
            <a:endParaRPr lang="en-US" sz="3200" dirty="0" smtClean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Challenges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Mothers and their Children</a:t>
            </a:r>
            <a:endParaRPr lang="en-US" sz="32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209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Insufficiency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181600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Access to the early intervention services can </a:t>
            </a:r>
            <a:r>
              <a:rPr lang="en-US" sz="2200" dirty="0" smtClean="0"/>
              <a:t>be </a:t>
            </a:r>
            <a:r>
              <a:rPr lang="en-US" sz="2200" dirty="0"/>
              <a:t>compromised because of the unavailability of services, failure to qualify, or poor </a:t>
            </a:r>
            <a:r>
              <a:rPr lang="en-US" sz="2200" dirty="0" smtClean="0"/>
              <a:t>coordination. </a:t>
            </a:r>
          </a:p>
          <a:p>
            <a:r>
              <a:rPr lang="en-US" sz="2200" dirty="0" smtClean="0"/>
              <a:t>In </a:t>
            </a:r>
            <a:r>
              <a:rPr lang="en-US" sz="2200" dirty="0"/>
              <a:t>East Tennessee, the rate for those 12 and older who </a:t>
            </a:r>
            <a:r>
              <a:rPr lang="en-US" sz="2200" i="1" dirty="0"/>
              <a:t>need but do not receive</a:t>
            </a:r>
            <a:r>
              <a:rPr lang="en-US" sz="2200" dirty="0"/>
              <a:t> treatment for illicit drug use in at 2.51% exceeds the rates for the state (2.34%) and is equivalent to the national average (2.54%). </a:t>
            </a:r>
            <a:endParaRPr lang="en-US" sz="2200" dirty="0" smtClean="0"/>
          </a:p>
          <a:p>
            <a:r>
              <a:rPr lang="en-US" sz="2200" dirty="0" smtClean="0"/>
              <a:t>The </a:t>
            </a:r>
            <a:r>
              <a:rPr lang="en-US" sz="2200" dirty="0"/>
              <a:t>rate for those </a:t>
            </a:r>
            <a:r>
              <a:rPr lang="en-US" sz="2200" i="1" dirty="0"/>
              <a:t>needing but not receiving </a:t>
            </a:r>
            <a:r>
              <a:rPr lang="en-US" sz="2200" dirty="0"/>
              <a:t>treatment of alcohol use at 5.81% is lower than the state (5.93%) and national (6.90%) </a:t>
            </a:r>
            <a:r>
              <a:rPr lang="en-US" sz="2200" dirty="0" smtClean="0"/>
              <a:t>averages</a:t>
            </a:r>
            <a:r>
              <a:rPr lang="en-US" sz="2200" baseline="30000" dirty="0" smtClean="0"/>
              <a:t>1</a:t>
            </a:r>
            <a:r>
              <a:rPr lang="en-US" sz="2200" dirty="0" smtClean="0"/>
              <a:t>. </a:t>
            </a:r>
          </a:p>
          <a:p>
            <a:r>
              <a:rPr lang="en-US" sz="2200" dirty="0" smtClean="0"/>
              <a:t>Mothers with or recovering from substance abuse are difficult </a:t>
            </a:r>
            <a:r>
              <a:rPr lang="en-US" sz="2200" dirty="0"/>
              <a:t>to engage in community health and education services because:</a:t>
            </a:r>
          </a:p>
          <a:p>
            <a:pPr lvl="1"/>
            <a:r>
              <a:rPr lang="en-US" sz="2200" dirty="0"/>
              <a:t>The complexity of the social and medical problems</a:t>
            </a:r>
          </a:p>
          <a:p>
            <a:pPr lvl="1"/>
            <a:r>
              <a:rPr lang="en-US" sz="2200" dirty="0"/>
              <a:t>High risk for </a:t>
            </a:r>
            <a:r>
              <a:rPr lang="en-US" sz="2200" dirty="0" smtClean="0"/>
              <a:t>continued </a:t>
            </a:r>
            <a:r>
              <a:rPr lang="en-US" sz="2200" dirty="0"/>
              <a:t>drug use </a:t>
            </a:r>
            <a:endParaRPr lang="en-US" sz="2200" dirty="0" smtClean="0"/>
          </a:p>
          <a:p>
            <a:pPr lvl="1"/>
            <a:r>
              <a:rPr lang="en-US" sz="2200" dirty="0"/>
              <a:t>P</a:t>
            </a:r>
            <a:r>
              <a:rPr lang="en-US" sz="2200" dirty="0" smtClean="0"/>
              <a:t>erceptions </a:t>
            </a:r>
            <a:r>
              <a:rPr lang="en-US" sz="2200" dirty="0"/>
              <a:t>about social stigma.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33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 Individual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It </a:t>
            </a:r>
            <a:r>
              <a:rPr lang="en-US" dirty="0"/>
              <a:t>is difficult to isolate the effects of individual drugs because of </a:t>
            </a:r>
            <a:r>
              <a:rPr lang="en-US" dirty="0" err="1"/>
              <a:t>polysubstance</a:t>
            </a:r>
            <a:r>
              <a:rPr lang="en-US" dirty="0"/>
              <a:t> exposure of legal and illicit drugs, alcohol and </a:t>
            </a:r>
            <a:r>
              <a:rPr lang="en-US" dirty="0" smtClean="0"/>
              <a:t>tobacco </a:t>
            </a:r>
          </a:p>
          <a:p>
            <a:r>
              <a:rPr lang="en-US" dirty="0"/>
              <a:t>E</a:t>
            </a:r>
            <a:r>
              <a:rPr lang="en-US" dirty="0" smtClean="0"/>
              <a:t>nvironmental risks include:</a:t>
            </a:r>
          </a:p>
          <a:p>
            <a:pPr lvl="1"/>
            <a:r>
              <a:rPr lang="en-US" dirty="0" smtClean="0"/>
              <a:t>Low </a:t>
            </a:r>
            <a:r>
              <a:rPr lang="en-US" dirty="0"/>
              <a:t>socioeconomic status, </a:t>
            </a:r>
            <a:endParaRPr lang="en-US" dirty="0" smtClean="0"/>
          </a:p>
          <a:p>
            <a:pPr lvl="1"/>
            <a:r>
              <a:rPr lang="en-US" dirty="0"/>
              <a:t>P</a:t>
            </a:r>
            <a:r>
              <a:rPr lang="en-US" dirty="0" smtClean="0"/>
              <a:t>oor </a:t>
            </a:r>
            <a:r>
              <a:rPr lang="en-US" dirty="0"/>
              <a:t>prenatal </a:t>
            </a:r>
            <a:r>
              <a:rPr lang="en-US" dirty="0" smtClean="0"/>
              <a:t>care</a:t>
            </a:r>
          </a:p>
          <a:p>
            <a:pPr lvl="1"/>
            <a:r>
              <a:rPr lang="en-US" dirty="0" smtClean="0"/>
              <a:t>Transience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dentification </a:t>
            </a:r>
            <a:r>
              <a:rPr lang="en-US" dirty="0"/>
              <a:t>of primary </a:t>
            </a:r>
            <a:r>
              <a:rPr lang="en-US" dirty="0" smtClean="0"/>
              <a:t>caregivers </a:t>
            </a:r>
          </a:p>
          <a:p>
            <a:r>
              <a:rPr lang="en-US" dirty="0" smtClean="0"/>
              <a:t>For </a:t>
            </a:r>
            <a:r>
              <a:rPr lang="en-US" dirty="0"/>
              <a:t>some children with NAS, there is a period of illusory developmental competence early on and only later do the social, emotional, behavioral and learning consequences emerge. </a:t>
            </a:r>
          </a:p>
          <a:p>
            <a:r>
              <a:rPr lang="en-US" dirty="0"/>
              <a:t>B</a:t>
            </a:r>
            <a:r>
              <a:rPr lang="en-US" dirty="0" smtClean="0"/>
              <a:t>abies </a:t>
            </a:r>
            <a:r>
              <a:rPr lang="en-US" dirty="0"/>
              <a:t>may fail to qualify for services or be discharged from services before early detection of problems is observable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781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Model of Addiction and Treatment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2962" y="2148681"/>
            <a:ext cx="74580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0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Tennessee Health Departments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t="14933" r="11112" b="7409"/>
          <a:stretch/>
        </p:blipFill>
        <p:spPr>
          <a:xfrm>
            <a:off x="0" y="2590801"/>
            <a:ext cx="9067799" cy="3657600"/>
          </a:xfrm>
        </p:spPr>
      </p:pic>
    </p:spTree>
    <p:extLst>
      <p:ext uri="{BB962C8B-B14F-4D97-AF65-F5344CB8AC3E}">
        <p14:creationId xmlns:p14="http://schemas.microsoft.com/office/powerpoint/2010/main" val="55582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"/>
            <a:ext cx="9144000" cy="1111664"/>
          </a:xfrm>
        </p:spPr>
        <p:txBody>
          <a:bodyPr>
            <a:normAutofit/>
          </a:bodyPr>
          <a:lstStyle/>
          <a:p>
            <a:r>
              <a:rPr lang="en-US" dirty="0" smtClean="0"/>
              <a:t>A Model of Care: Roles for SLPs &amp; Audiologists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782" r="30614" b="43342"/>
          <a:stretch/>
        </p:blipFill>
        <p:spPr bwMode="auto">
          <a:xfrm>
            <a:off x="1210234" y="1519518"/>
            <a:ext cx="6562166" cy="52622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650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Caseloads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From our corner of Tennessee, we can expect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800" b="1" dirty="0" smtClean="0"/>
              <a:t>208 children with NAS to enter Kindergarten in 2017</a:t>
            </a:r>
          </a:p>
          <a:p>
            <a:pPr marL="0" indent="0" algn="ctr">
              <a:buNone/>
            </a:pPr>
            <a:r>
              <a:rPr lang="en-US" dirty="0" smtClean="0"/>
              <a:t>and</a:t>
            </a:r>
          </a:p>
          <a:p>
            <a:pPr marL="0" indent="0" algn="ctr">
              <a:buNone/>
            </a:pPr>
            <a:r>
              <a:rPr lang="en-US" sz="2800" b="1" dirty="0" smtClean="0"/>
              <a:t>182+ children with NAS to enter Kindergarten in 2018</a:t>
            </a:r>
          </a:p>
          <a:p>
            <a:pPr marL="0" indent="0" algn="ctr">
              <a:buNone/>
            </a:pPr>
            <a:endParaRPr lang="en-US" dirty="0" smtClean="0"/>
          </a:p>
          <a:p>
            <a:r>
              <a:rPr lang="en-US" sz="2800" dirty="0" smtClean="0"/>
              <a:t>We won’t know who all of them they are</a:t>
            </a:r>
          </a:p>
          <a:p>
            <a:endParaRPr lang="en-US" sz="2800" dirty="0" smtClean="0"/>
          </a:p>
          <a:p>
            <a:r>
              <a:rPr lang="en-US" sz="2800" dirty="0" smtClean="0"/>
              <a:t>We won’t know how their speech, language, </a:t>
            </a:r>
          </a:p>
          <a:p>
            <a:pPr marL="0" indent="0">
              <a:buNone/>
            </a:pPr>
            <a:r>
              <a:rPr lang="en-US" sz="2800" dirty="0" smtClean="0"/>
              <a:t>     and literacy  characteristics will present</a:t>
            </a:r>
          </a:p>
          <a:p>
            <a:endParaRPr lang="en-US" sz="2800" dirty="0" smtClean="0"/>
          </a:p>
          <a:p>
            <a:r>
              <a:rPr lang="en-US" sz="2800" dirty="0" smtClean="0"/>
              <a:t>We don’t have evidence-based practice </a:t>
            </a:r>
          </a:p>
          <a:p>
            <a:pPr marL="0" indent="0">
              <a:buNone/>
            </a:pPr>
            <a:r>
              <a:rPr lang="en-US" sz="2800" dirty="0" smtClean="0"/>
              <a:t>      guidelines for their treatment</a:t>
            </a:r>
          </a:p>
          <a:p>
            <a:pPr marL="0" indent="0" algn="ctr">
              <a:buNone/>
            </a:pPr>
            <a:r>
              <a:rPr lang="en-US" dirty="0" smtClean="0"/>
              <a:t> </a:t>
            </a:r>
          </a:p>
          <a:p>
            <a:pPr marL="0" indent="0" algn="ctr">
              <a:buNone/>
            </a:pPr>
            <a:r>
              <a:rPr lang="en-US" sz="3000" b="1" dirty="0" smtClean="0"/>
              <a:t>We must work together and share our knowledge</a:t>
            </a:r>
            <a:endParaRPr lang="en-US" sz="3000" b="1" dirty="0"/>
          </a:p>
        </p:txBody>
      </p:sp>
      <p:pic>
        <p:nvPicPr>
          <p:cNvPr id="3074" name="Picture 2" descr="C:\Users\williamk\AppData\Local\Microsoft\Windows\Temporary Internet Files\Content.IE5\ILUK5OGI\MP900427663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569525"/>
            <a:ext cx="2305273" cy="234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16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Sources, References, &amp;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8991600" cy="5334000"/>
          </a:xfrm>
        </p:spPr>
        <p:txBody>
          <a:bodyPr>
            <a:noAutofit/>
          </a:bodyPr>
          <a:lstStyle/>
          <a:p>
            <a:pPr marL="182880" lvl="0" indent="-182880"/>
            <a:r>
              <a:rPr lang="en-US" sz="800" dirty="0" err="1"/>
              <a:t>Bandstra</a:t>
            </a:r>
            <a:r>
              <a:rPr lang="en-US" sz="800" dirty="0"/>
              <a:t> </a:t>
            </a:r>
            <a:r>
              <a:rPr lang="en-US" sz="800" dirty="0" smtClean="0"/>
              <a:t>E. S., </a:t>
            </a:r>
            <a:r>
              <a:rPr lang="en-US" sz="800" dirty="0"/>
              <a:t>Morrow </a:t>
            </a:r>
            <a:r>
              <a:rPr lang="en-US" sz="800" dirty="0" smtClean="0"/>
              <a:t>C. E., </a:t>
            </a:r>
            <a:r>
              <a:rPr lang="en-US" sz="800" dirty="0" err="1" smtClean="0"/>
              <a:t>Mansoor</a:t>
            </a:r>
            <a:r>
              <a:rPr lang="en-US" sz="800" dirty="0" smtClean="0"/>
              <a:t>, E., &amp; </a:t>
            </a:r>
            <a:r>
              <a:rPr lang="en-US" sz="800" dirty="0" err="1" smtClean="0"/>
              <a:t>Accornero</a:t>
            </a:r>
            <a:r>
              <a:rPr lang="en-US" sz="800" dirty="0" smtClean="0"/>
              <a:t>, V. H. (2010). </a:t>
            </a:r>
            <a:r>
              <a:rPr lang="en-US" sz="800" dirty="0"/>
              <a:t>Prenatal drug exposure: Infant and Toddler Outcomes. </a:t>
            </a:r>
            <a:r>
              <a:rPr lang="en-US" sz="800" i="1" dirty="0"/>
              <a:t>Journal of Addictive Diseases. </a:t>
            </a:r>
            <a:r>
              <a:rPr lang="en-US" sz="800" dirty="0"/>
              <a:t>2010;29:245-258.</a:t>
            </a:r>
          </a:p>
          <a:p>
            <a:pPr marL="182880" indent="-182880"/>
            <a:r>
              <a:rPr lang="en-US" sz="800" dirty="0" smtClean="0"/>
              <a:t>Casper</a:t>
            </a:r>
            <a:r>
              <a:rPr lang="en-US" sz="800" dirty="0"/>
              <a:t>, RC, Fleisher BE, Lee-</a:t>
            </a:r>
            <a:r>
              <a:rPr lang="en-US" sz="800" dirty="0" err="1"/>
              <a:t>Ancajas</a:t>
            </a:r>
            <a:r>
              <a:rPr lang="en-US" sz="800" dirty="0"/>
              <a:t> </a:t>
            </a:r>
            <a:r>
              <a:rPr lang="en-US" sz="800" dirty="0" err="1"/>
              <a:t>JC</a:t>
            </a:r>
            <a:r>
              <a:rPr lang="en-US" sz="800" dirty="0"/>
              <a:t>, et al. Follow-up of children of depressed mothers exposed or not exposed to antidepressant drugs during pregnancy. </a:t>
            </a:r>
            <a:r>
              <a:rPr lang="en-US" sz="800" i="1" dirty="0"/>
              <a:t>Journal of Pediatrics. </a:t>
            </a:r>
            <a:r>
              <a:rPr lang="en-US" sz="800" dirty="0"/>
              <a:t>2003;</a:t>
            </a:r>
            <a:r>
              <a:rPr lang="en-US" sz="800" i="1" dirty="0"/>
              <a:t>142:</a:t>
            </a:r>
            <a:r>
              <a:rPr lang="en-US" sz="800" dirty="0"/>
              <a:t>402-408.</a:t>
            </a:r>
          </a:p>
          <a:p>
            <a:pPr marL="182880" lvl="0" indent="-182880"/>
            <a:r>
              <a:rPr lang="en-US" sz="800" dirty="0" smtClean="0"/>
              <a:t>Church </a:t>
            </a:r>
            <a:r>
              <a:rPr lang="en-US" sz="800" dirty="0"/>
              <a:t>MW, </a:t>
            </a:r>
            <a:r>
              <a:rPr lang="en-US" sz="800" dirty="0" err="1"/>
              <a:t>Eldis</a:t>
            </a:r>
            <a:r>
              <a:rPr lang="en-US" sz="800" dirty="0"/>
              <a:t> F, </a:t>
            </a:r>
            <a:r>
              <a:rPr lang="en-US" sz="800" dirty="0" err="1"/>
              <a:t>Blakley</a:t>
            </a:r>
            <a:r>
              <a:rPr lang="en-US" sz="800" dirty="0"/>
              <a:t>, BW, </a:t>
            </a:r>
            <a:r>
              <a:rPr lang="en-US" sz="800" dirty="0" err="1"/>
              <a:t>Bawle</a:t>
            </a:r>
            <a:r>
              <a:rPr lang="en-US" sz="800" dirty="0"/>
              <a:t> </a:t>
            </a:r>
            <a:r>
              <a:rPr lang="en-US" sz="800" dirty="0" err="1"/>
              <a:t>EV</a:t>
            </a:r>
            <a:r>
              <a:rPr lang="en-US" sz="800" dirty="0"/>
              <a:t>. Hearing, Language, Speech, Vestibular, and </a:t>
            </a:r>
            <a:r>
              <a:rPr lang="en-US" sz="800" dirty="0" err="1"/>
              <a:t>Dentofacial</a:t>
            </a:r>
            <a:r>
              <a:rPr lang="en-US" sz="800" dirty="0"/>
              <a:t> Disorders in Fetal Alcohol Syndrome. </a:t>
            </a:r>
            <a:r>
              <a:rPr lang="en-US" sz="800" i="1" dirty="0"/>
              <a:t>Alcoholism: Clinical and Experimental Research</a:t>
            </a:r>
            <a:r>
              <a:rPr lang="en-US" sz="800" dirty="0"/>
              <a:t>. 1997;21:227–237. </a:t>
            </a:r>
            <a:r>
              <a:rPr lang="en-US" sz="800" dirty="0" err="1"/>
              <a:t>doi</a:t>
            </a:r>
            <a:r>
              <a:rPr lang="en-US" sz="800" dirty="0"/>
              <a:t>: 10.1111/j.1530-0277.1997.tb03754.x</a:t>
            </a:r>
            <a:r>
              <a:rPr lang="en-US" sz="800" dirty="0" smtClean="0"/>
              <a:t>.</a:t>
            </a:r>
          </a:p>
          <a:p>
            <a:pPr marL="182880" lvl="0" indent="-182880"/>
            <a:r>
              <a:rPr lang="en-US" sz="800" dirty="0" err="1" smtClean="0"/>
              <a:t>Coggins</a:t>
            </a:r>
            <a:r>
              <a:rPr lang="en-US" sz="800" dirty="0" smtClean="0"/>
              <a:t>, T. E., </a:t>
            </a:r>
            <a:r>
              <a:rPr lang="en-US" sz="800" dirty="0" err="1" smtClean="0"/>
              <a:t>Timler</a:t>
            </a:r>
            <a:r>
              <a:rPr lang="en-US" sz="800" dirty="0" smtClean="0"/>
              <a:t>, G. R., &amp; </a:t>
            </a:r>
            <a:r>
              <a:rPr lang="en-US" sz="800" dirty="0" err="1" smtClean="0"/>
              <a:t>Olswang</a:t>
            </a:r>
            <a:r>
              <a:rPr lang="en-US" sz="800" dirty="0" smtClean="0"/>
              <a:t>, L. B. (2007). A state of double Jeopardy: Impact of prenatal alcohol exposure and adverse environments on the social communicative abilities of school-age children with Fetal Alcohol Spectrum Disorder, </a:t>
            </a:r>
            <a:r>
              <a:rPr lang="en-US" sz="800" dirty="0"/>
              <a:t>. </a:t>
            </a:r>
            <a:r>
              <a:rPr lang="en-US" sz="800" i="1" dirty="0"/>
              <a:t> Language, Speech, and Hearing Services in Schools, 38</a:t>
            </a:r>
            <a:r>
              <a:rPr lang="en-US" sz="800" dirty="0" smtClean="0"/>
              <a:t>, 117-127.</a:t>
            </a:r>
            <a:endParaRPr lang="en-US" sz="800" dirty="0"/>
          </a:p>
          <a:p>
            <a:pPr marL="182880" indent="-182880"/>
            <a:r>
              <a:rPr lang="en-US" sz="800" dirty="0" smtClean="0"/>
              <a:t>Cone-Wesson </a:t>
            </a:r>
            <a:r>
              <a:rPr lang="en-US" sz="800" dirty="0"/>
              <a:t>B., &amp; </a:t>
            </a:r>
            <a:r>
              <a:rPr lang="en-US" sz="800" dirty="0" err="1" smtClean="0"/>
              <a:t>SpingarnA</a:t>
            </a:r>
            <a:r>
              <a:rPr lang="en-US" sz="800" dirty="0"/>
              <a:t>. </a:t>
            </a:r>
            <a:r>
              <a:rPr lang="en-US" sz="800" dirty="0" smtClean="0"/>
              <a:t>Effects </a:t>
            </a:r>
            <a:r>
              <a:rPr lang="en-US" sz="800" dirty="0"/>
              <a:t>of maternal cocaine abuse on neonatal auditory brainstem responses. American Journal of Audiology, </a:t>
            </a:r>
            <a:r>
              <a:rPr lang="en-US" sz="800" dirty="0" smtClean="0"/>
              <a:t>2003;</a:t>
            </a:r>
            <a:r>
              <a:rPr lang="en-US" sz="800" i="1" dirty="0" smtClean="0"/>
              <a:t>2(3):</a:t>
            </a:r>
            <a:r>
              <a:rPr lang="en-US" sz="800" dirty="0" smtClean="0"/>
              <a:t>48.</a:t>
            </a:r>
          </a:p>
          <a:p>
            <a:pPr marL="182880" lvl="0" indent="-182880"/>
            <a:r>
              <a:rPr lang="en-US" sz="800" dirty="0" err="1"/>
              <a:t>Croen</a:t>
            </a:r>
            <a:r>
              <a:rPr lang="en-US" sz="800" dirty="0"/>
              <a:t> LA, </a:t>
            </a:r>
            <a:r>
              <a:rPr lang="en-US" sz="800" dirty="0" err="1"/>
              <a:t>Grether</a:t>
            </a:r>
            <a:r>
              <a:rPr lang="en-US" sz="800" dirty="0"/>
              <a:t> </a:t>
            </a:r>
            <a:r>
              <a:rPr lang="en-US" sz="800" dirty="0" err="1"/>
              <a:t>JK</a:t>
            </a:r>
            <a:r>
              <a:rPr lang="en-US" sz="800" dirty="0"/>
              <a:t>, Yoshida </a:t>
            </a:r>
            <a:r>
              <a:rPr lang="en-US" sz="800" dirty="0" err="1"/>
              <a:t>CK</a:t>
            </a:r>
            <a:r>
              <a:rPr lang="en-US" sz="800" dirty="0"/>
              <a:t>, </a:t>
            </a:r>
            <a:r>
              <a:rPr lang="en-US" sz="800" dirty="0" err="1"/>
              <a:t>Oudouli</a:t>
            </a:r>
            <a:r>
              <a:rPr lang="en-US" sz="800" dirty="0"/>
              <a:t> R, </a:t>
            </a:r>
            <a:r>
              <a:rPr lang="en-US" sz="800" dirty="0" err="1"/>
              <a:t>Hendrick</a:t>
            </a:r>
            <a:r>
              <a:rPr lang="en-US" sz="800" dirty="0"/>
              <a:t> V. Antidepressant use during pregnancy and childhood autism spectrum disorders. </a:t>
            </a:r>
            <a:r>
              <a:rPr lang="en-US" sz="800" i="1" dirty="0"/>
              <a:t> Archives of General Psychiatry. </a:t>
            </a:r>
            <a:r>
              <a:rPr lang="en-US" sz="800" dirty="0"/>
              <a:t>2011;68:1104-1112.</a:t>
            </a:r>
          </a:p>
          <a:p>
            <a:pPr marL="182880" lvl="0" indent="-182880"/>
            <a:r>
              <a:rPr lang="en-US" sz="800" dirty="0"/>
              <a:t>Hunt </a:t>
            </a:r>
            <a:r>
              <a:rPr lang="en-US" sz="800" dirty="0" err="1"/>
              <a:t>RW</a:t>
            </a:r>
            <a:r>
              <a:rPr lang="en-US" sz="800" dirty="0"/>
              <a:t>, </a:t>
            </a:r>
            <a:r>
              <a:rPr lang="en-US" sz="800" dirty="0" err="1"/>
              <a:t>Tzioumi</a:t>
            </a:r>
            <a:r>
              <a:rPr lang="en-US" sz="800" dirty="0"/>
              <a:t> D, Collins E, Jeffery HE. Adverse neurodevelopmental outcome of infants exposed to opiates in-utero, </a:t>
            </a:r>
            <a:r>
              <a:rPr lang="en-US" sz="800" i="1" dirty="0"/>
              <a:t>Early Human Development. </a:t>
            </a:r>
            <a:r>
              <a:rPr lang="en-US" sz="800" dirty="0"/>
              <a:t>2008;</a:t>
            </a:r>
            <a:r>
              <a:rPr lang="en-US" sz="800" i="1" dirty="0"/>
              <a:t>84;</a:t>
            </a:r>
            <a:r>
              <a:rPr lang="en-US" sz="800" dirty="0"/>
              <a:t>29-35</a:t>
            </a:r>
            <a:r>
              <a:rPr lang="en-US" sz="800" dirty="0" smtClean="0"/>
              <a:t>.</a:t>
            </a:r>
          </a:p>
          <a:p>
            <a:pPr marL="182880" lvl="0" indent="-182880"/>
            <a:r>
              <a:rPr lang="en-US" sz="800" dirty="0" err="1" smtClean="0"/>
              <a:t>Hyter</a:t>
            </a:r>
            <a:r>
              <a:rPr lang="en-US" sz="800" dirty="0" smtClean="0"/>
              <a:t>, Y. D. (2007). Understanding children who have been affected by maltreatment and prenatal alcohol exposure. </a:t>
            </a:r>
            <a:r>
              <a:rPr lang="en-US" sz="800" i="1" dirty="0" smtClean="0"/>
              <a:t> Language, Speech, and Hearing Services in Schools, 38</a:t>
            </a:r>
            <a:r>
              <a:rPr lang="en-US" sz="800" dirty="0" smtClean="0"/>
              <a:t>, 93-98</a:t>
            </a:r>
            <a:endParaRPr lang="en-US" sz="800" dirty="0"/>
          </a:p>
          <a:p>
            <a:pPr marL="182880" lvl="0" indent="-182880"/>
            <a:r>
              <a:rPr lang="en-US" sz="800" dirty="0"/>
              <a:t>Klinger G, </a:t>
            </a:r>
            <a:r>
              <a:rPr lang="en-US" sz="800" dirty="0" err="1"/>
              <a:t>Frankenthal</a:t>
            </a:r>
            <a:r>
              <a:rPr lang="en-US" sz="800" dirty="0"/>
              <a:t> D,  </a:t>
            </a:r>
            <a:r>
              <a:rPr lang="en-US" sz="800" dirty="0" err="1"/>
              <a:t>Morlob</a:t>
            </a:r>
            <a:r>
              <a:rPr lang="en-US" sz="800" dirty="0"/>
              <a:t> P, et al. Long-term outcome following selective serotonin reuptake inhibitor induced neonatal abstinence syndrome. </a:t>
            </a:r>
            <a:r>
              <a:rPr lang="en-US" sz="800" i="1" dirty="0"/>
              <a:t>Journal of Perinatology. </a:t>
            </a:r>
            <a:r>
              <a:rPr lang="en-US" sz="800" dirty="0"/>
              <a:t>2011;31:515-620. </a:t>
            </a:r>
          </a:p>
          <a:p>
            <a:pPr marL="182880" lvl="0" indent="-182880"/>
            <a:r>
              <a:rPr lang="en-US" sz="800" dirty="0"/>
              <a:t>Lester BM, Lagasse LL. Children of addicted women. </a:t>
            </a:r>
            <a:r>
              <a:rPr lang="en-US" sz="800" i="1" dirty="0"/>
              <a:t>Journal of Addictive Diseases. </a:t>
            </a:r>
            <a:r>
              <a:rPr lang="en-US" sz="800" dirty="0"/>
              <a:t>2010;29: 259-276. </a:t>
            </a:r>
          </a:p>
          <a:p>
            <a:pPr marL="182880" lvl="0" indent="-182880"/>
            <a:r>
              <a:rPr lang="en-US" sz="800" dirty="0"/>
              <a:t>Logan BA, Brown MS, Hayes </a:t>
            </a:r>
            <a:r>
              <a:rPr lang="en-US" sz="800" dirty="0" err="1"/>
              <a:t>MJ</a:t>
            </a:r>
            <a:r>
              <a:rPr lang="en-US" sz="800" dirty="0"/>
              <a:t>. Neonatal abstinence syndrome: treatment and pediatric outcomes. </a:t>
            </a:r>
            <a:r>
              <a:rPr lang="en-US" sz="800" i="1" dirty="0"/>
              <a:t>Clinical Obstetrics and </a:t>
            </a:r>
            <a:r>
              <a:rPr lang="en-US" sz="800" i="1" dirty="0" err="1"/>
              <a:t>Gyneocology</a:t>
            </a:r>
            <a:r>
              <a:rPr lang="en-US" sz="800" i="1" dirty="0"/>
              <a:t>. </a:t>
            </a:r>
            <a:r>
              <a:rPr lang="en-US" sz="800" dirty="0"/>
              <a:t>2013;</a:t>
            </a:r>
            <a:r>
              <a:rPr lang="en-US" sz="800" i="1" dirty="0"/>
              <a:t>56:</a:t>
            </a:r>
            <a:r>
              <a:rPr lang="en-US" sz="800" dirty="0"/>
              <a:t>186-192</a:t>
            </a:r>
            <a:r>
              <a:rPr lang="en-US" sz="800" dirty="0" smtClean="0"/>
              <a:t>.</a:t>
            </a:r>
          </a:p>
          <a:p>
            <a:pPr marL="182880" lvl="0" indent="-182880"/>
            <a:r>
              <a:rPr lang="en-US" sz="800" dirty="0" err="1"/>
              <a:t>Luskin</a:t>
            </a:r>
            <a:r>
              <a:rPr lang="en-US" sz="800" dirty="0"/>
              <a:t>, K. (2013) Tennessee Efforts to Prevent Neonatal Abstinence Syndrome. Tennessee Department of Health. </a:t>
            </a:r>
          </a:p>
          <a:p>
            <a:pPr marL="182880" lvl="0" indent="-182880"/>
            <a:r>
              <a:rPr lang="en-US" sz="800" dirty="0"/>
              <a:t>Murphy, S., &amp; Rosenbaum, M. (1999). Pregnant Women on Drugs: Combating Stereotypes and </a:t>
            </a:r>
            <a:r>
              <a:rPr lang="en-US" sz="800" dirty="0" err="1"/>
              <a:t>Stigma.Piscataway</a:t>
            </a:r>
            <a:r>
              <a:rPr lang="en-US" sz="800" dirty="0"/>
              <a:t>, NJ: Rutgers University Press</a:t>
            </a:r>
            <a:r>
              <a:rPr lang="en-US" sz="800" dirty="0" smtClean="0"/>
              <a:t>.</a:t>
            </a:r>
          </a:p>
          <a:p>
            <a:pPr marL="182880" lvl="0" indent="-182880"/>
            <a:r>
              <a:rPr lang="en-US" sz="800" dirty="0" smtClean="0"/>
              <a:t>Olson </a:t>
            </a:r>
            <a:r>
              <a:rPr lang="en-US" sz="800" dirty="0"/>
              <a:t>HC,  </a:t>
            </a:r>
            <a:r>
              <a:rPr lang="en-US" sz="800" dirty="0" err="1"/>
              <a:t>Jirikowic</a:t>
            </a:r>
            <a:r>
              <a:rPr lang="en-US" sz="800" dirty="0"/>
              <a:t> T, </a:t>
            </a:r>
            <a:r>
              <a:rPr lang="en-US" sz="800" dirty="0" err="1"/>
              <a:t>Kartin</a:t>
            </a:r>
            <a:r>
              <a:rPr lang="en-US" sz="800" dirty="0"/>
              <a:t> D, Astley S. Responding to the challenge of early intervention for fetal alcohol spectrum disorders. </a:t>
            </a:r>
            <a:r>
              <a:rPr lang="en-US" sz="800" i="1" dirty="0"/>
              <a:t>Infants &amp; Young Children. </a:t>
            </a:r>
            <a:r>
              <a:rPr lang="en-US" sz="800" dirty="0"/>
              <a:t>2007;20:172-189.</a:t>
            </a:r>
          </a:p>
          <a:p>
            <a:pPr marL="182880" lvl="0" indent="-182880"/>
            <a:r>
              <a:rPr lang="en-US" sz="800" dirty="0" err="1"/>
              <a:t>Oberlander</a:t>
            </a:r>
            <a:r>
              <a:rPr lang="en-US" sz="800" dirty="0"/>
              <a:t> </a:t>
            </a:r>
            <a:r>
              <a:rPr lang="en-US" sz="800" dirty="0" err="1"/>
              <a:t>TF</a:t>
            </a:r>
            <a:r>
              <a:rPr lang="en-US" sz="800" dirty="0"/>
              <a:t>, </a:t>
            </a:r>
            <a:r>
              <a:rPr lang="en-US" sz="800" dirty="0" err="1"/>
              <a:t>Misri</a:t>
            </a:r>
            <a:r>
              <a:rPr lang="en-US" sz="800" dirty="0"/>
              <a:t> S, Fitzgerald CE, </a:t>
            </a:r>
            <a:r>
              <a:rPr lang="en-US" sz="800" dirty="0" err="1"/>
              <a:t>Kostaras</a:t>
            </a:r>
            <a:r>
              <a:rPr lang="en-US" sz="800" dirty="0"/>
              <a:t> X, </a:t>
            </a:r>
            <a:r>
              <a:rPr lang="en-US" sz="800" dirty="0" err="1"/>
              <a:t>Rurak</a:t>
            </a:r>
            <a:r>
              <a:rPr lang="en-US" sz="800" dirty="0"/>
              <a:t> D, Riggs W. Pharmacologic factors associated with transient neonatal symptoms following prenatal psychotropic medication exposure. </a:t>
            </a:r>
            <a:r>
              <a:rPr lang="en-US" sz="800" i="1" dirty="0"/>
              <a:t>Journal of Clinical Psychiatry. </a:t>
            </a:r>
            <a:r>
              <a:rPr lang="en-US" sz="800" dirty="0"/>
              <a:t>2004;65:230-237</a:t>
            </a:r>
            <a:r>
              <a:rPr lang="en-US" sz="800" dirty="0" smtClean="0"/>
              <a:t>.</a:t>
            </a:r>
          </a:p>
          <a:p>
            <a:pPr marL="182880" lvl="0" indent="-182880"/>
            <a:r>
              <a:rPr lang="en-US" sz="800" dirty="0"/>
              <a:t>Patrick SW, Schumacher RE, </a:t>
            </a:r>
            <a:r>
              <a:rPr lang="en-US" sz="800" dirty="0" err="1"/>
              <a:t>Benneyworth</a:t>
            </a:r>
            <a:r>
              <a:rPr lang="en-US" sz="800" dirty="0"/>
              <a:t> BD, </a:t>
            </a:r>
            <a:r>
              <a:rPr lang="en-US" sz="800" dirty="0" err="1"/>
              <a:t>Krans</a:t>
            </a:r>
            <a:r>
              <a:rPr lang="en-US" sz="800" dirty="0"/>
              <a:t> EE, McAllister </a:t>
            </a:r>
            <a:r>
              <a:rPr lang="en-US" sz="800" dirty="0" err="1"/>
              <a:t>JM</a:t>
            </a:r>
            <a:r>
              <a:rPr lang="en-US" sz="800" dirty="0"/>
              <a:t>, Davis MM. Neonatal abstinence syndrome and associated health care expenditures: United States, 2000–2009.JAMA Advance online publication. 2012. Available online at: http://jama.jamanetwork.com/ </a:t>
            </a:r>
            <a:endParaRPr lang="en-US" sz="800" dirty="0" smtClean="0"/>
          </a:p>
          <a:p>
            <a:pPr marL="182880" lvl="0" indent="-182880"/>
            <a:r>
              <a:rPr lang="en-US" sz="800" dirty="0" err="1" smtClean="0"/>
              <a:t>Paulozzi</a:t>
            </a:r>
            <a:r>
              <a:rPr lang="en-US" sz="800" dirty="0"/>
              <a:t>, et al (2014) Vital Signs: Variation Among States in Prescribing of Opioid Pain Relievers and Benzodiazepines — United States, 2012, </a:t>
            </a:r>
            <a:r>
              <a:rPr lang="en-US" sz="800" dirty="0" err="1"/>
              <a:t>MMWR</a:t>
            </a:r>
            <a:r>
              <a:rPr lang="en-US" sz="800" dirty="0"/>
              <a:t>, 63(26) </a:t>
            </a:r>
            <a:r>
              <a:rPr lang="en-US" sz="800" dirty="0" smtClean="0"/>
              <a:t>563-568</a:t>
            </a:r>
          </a:p>
          <a:p>
            <a:pPr marL="182880" lvl="0" indent="-182880"/>
            <a:r>
              <a:rPr lang="en-US" sz="800" dirty="0" smtClean="0"/>
              <a:t>Stephen J M, </a:t>
            </a:r>
            <a:r>
              <a:rPr lang="en-US" sz="800" dirty="0" err="1" smtClean="0"/>
              <a:t>Kodituwakku</a:t>
            </a:r>
            <a:r>
              <a:rPr lang="en-US" sz="800" dirty="0" smtClean="0"/>
              <a:t> P W, </a:t>
            </a:r>
            <a:r>
              <a:rPr lang="en-US" sz="800" dirty="0" err="1" smtClean="0"/>
              <a:t>Kodituwakku</a:t>
            </a:r>
            <a:r>
              <a:rPr lang="en-US" sz="800" dirty="0" smtClean="0"/>
              <a:t> E L, Romero L, Peters A </a:t>
            </a:r>
            <a:r>
              <a:rPr lang="en-US" sz="800" dirty="0"/>
              <a:t>M</a:t>
            </a:r>
            <a:r>
              <a:rPr lang="en-US" sz="800" dirty="0" smtClean="0"/>
              <a:t>. </a:t>
            </a:r>
            <a:r>
              <a:rPr lang="en-US" sz="800" dirty="0" err="1" smtClean="0"/>
              <a:t>Sharadamma</a:t>
            </a:r>
            <a:r>
              <a:rPr lang="en-US" sz="800" dirty="0" smtClean="0"/>
              <a:t> NM, </a:t>
            </a:r>
            <a:r>
              <a:rPr lang="en-US" sz="800" dirty="0"/>
              <a:t>&amp; ... </a:t>
            </a:r>
            <a:r>
              <a:rPr lang="en-US" sz="800" dirty="0" smtClean="0"/>
              <a:t>Coffman B A (). </a:t>
            </a:r>
            <a:r>
              <a:rPr lang="en-US" sz="800" dirty="0"/>
              <a:t>Delays in auditory processing identified in preschool children with FASD. Alcoholism: Clinical &amp; Experimental </a:t>
            </a:r>
            <a:r>
              <a:rPr lang="en-US" sz="800" dirty="0" smtClean="0"/>
              <a:t>Research. 2012;</a:t>
            </a:r>
            <a:r>
              <a:rPr lang="en-US" sz="800" i="1" dirty="0" smtClean="0"/>
              <a:t>36(10</a:t>
            </a:r>
            <a:r>
              <a:rPr lang="en-US" sz="800" i="1" dirty="0"/>
              <a:t>), </a:t>
            </a:r>
            <a:r>
              <a:rPr lang="en-US" sz="800" dirty="0"/>
              <a:t>1720-1727. </a:t>
            </a:r>
            <a:r>
              <a:rPr lang="en-US" sz="800" dirty="0" smtClean="0"/>
              <a:t>doi:10.1111/j.1530-0277.2012.01769.x</a:t>
            </a:r>
          </a:p>
          <a:p>
            <a:pPr marL="182880" indent="-182880"/>
            <a:r>
              <a:rPr lang="en-US" sz="800" dirty="0" smtClean="0"/>
              <a:t>Tan-</a:t>
            </a:r>
            <a:r>
              <a:rPr lang="en-US" sz="800" dirty="0" err="1" smtClean="0"/>
              <a:t>Laxa</a:t>
            </a:r>
            <a:r>
              <a:rPr lang="en-US" sz="800" dirty="0" smtClean="0"/>
              <a:t> MA, </a:t>
            </a:r>
            <a:r>
              <a:rPr lang="en-US" sz="800" dirty="0" err="1" smtClean="0"/>
              <a:t>Sison-Switala</a:t>
            </a:r>
            <a:r>
              <a:rPr lang="en-US" sz="800" dirty="0" smtClean="0"/>
              <a:t> C, </a:t>
            </a:r>
            <a:r>
              <a:rPr lang="en-US" sz="800" dirty="0" err="1" smtClean="0"/>
              <a:t>Rintelman</a:t>
            </a:r>
            <a:r>
              <a:rPr lang="en-US" sz="800" dirty="0" smtClean="0"/>
              <a:t> W, </a:t>
            </a:r>
            <a:r>
              <a:rPr lang="en-US" sz="800" dirty="0"/>
              <a:t>&amp; </a:t>
            </a:r>
            <a:r>
              <a:rPr lang="en-US" sz="800" dirty="0" err="1" smtClean="0"/>
              <a:t>Ostrea</a:t>
            </a:r>
            <a:r>
              <a:rPr lang="en-US" sz="800" dirty="0" smtClean="0"/>
              <a:t> </a:t>
            </a:r>
            <a:r>
              <a:rPr lang="en-US" sz="800" dirty="0" err="1" smtClean="0"/>
              <a:t>EM</a:t>
            </a:r>
            <a:r>
              <a:rPr lang="en-US" sz="800" dirty="0"/>
              <a:t>. </a:t>
            </a:r>
            <a:r>
              <a:rPr lang="en-US" sz="800" dirty="0" smtClean="0"/>
              <a:t>Abnormal </a:t>
            </a:r>
            <a:r>
              <a:rPr lang="en-US" sz="800" dirty="0"/>
              <a:t>auditory brainstem response among infants with prenatal cocaine exposure. </a:t>
            </a:r>
            <a:r>
              <a:rPr lang="en-US" sz="800" i="1" dirty="0" smtClean="0"/>
              <a:t>Pediatrics</a:t>
            </a:r>
            <a:r>
              <a:rPr lang="en-US" sz="800" dirty="0" smtClean="0"/>
              <a:t>. 2004;</a:t>
            </a:r>
            <a:r>
              <a:rPr lang="en-US" sz="800" i="1" dirty="0" smtClean="0"/>
              <a:t>113(2): </a:t>
            </a:r>
            <a:r>
              <a:rPr lang="en-US" sz="800" dirty="0"/>
              <a:t>357-360.</a:t>
            </a:r>
          </a:p>
          <a:p>
            <a:pPr marL="182880" indent="-182880"/>
            <a:r>
              <a:rPr lang="en-US" sz="800" dirty="0"/>
              <a:t>Tennessee Department of </a:t>
            </a:r>
            <a:r>
              <a:rPr lang="en-US" sz="800" dirty="0" smtClean="0"/>
              <a:t>Health. NAS </a:t>
            </a:r>
            <a:r>
              <a:rPr lang="en-US" sz="800" dirty="0"/>
              <a:t>Summary Archive. 2013. Retrieved 06/01/13 </a:t>
            </a:r>
            <a:endParaRPr lang="en-US" sz="800" dirty="0" smtClean="0"/>
          </a:p>
          <a:p>
            <a:pPr marL="182880" lvl="0" indent="-182880"/>
            <a:r>
              <a:rPr lang="en-US" sz="800" dirty="0" err="1" smtClean="0">
                <a:hlinkClick r:id="rId3"/>
              </a:rPr>
              <a:t>h</a:t>
            </a:r>
            <a:r>
              <a:rPr lang="en-US" sz="800" dirty="0" err="1"/>
              <a:t>Substance</a:t>
            </a:r>
            <a:r>
              <a:rPr lang="en-US" sz="800" dirty="0"/>
              <a:t> Abuse and Mental Health Services </a:t>
            </a:r>
            <a:r>
              <a:rPr lang="en-US" sz="800" dirty="0" smtClean="0"/>
              <a:t>Administration, (2012) </a:t>
            </a:r>
            <a:r>
              <a:rPr lang="en-US" sz="800" i="1" dirty="0" smtClean="0"/>
              <a:t>Results </a:t>
            </a:r>
            <a:r>
              <a:rPr lang="en-US" sz="800" i="1" dirty="0"/>
              <a:t>from the 2011 National Survey on Drug Use and Health: Summary of National Findings</a:t>
            </a:r>
            <a:r>
              <a:rPr lang="en-US" sz="800" dirty="0"/>
              <a:t>, </a:t>
            </a:r>
            <a:r>
              <a:rPr lang="en-US" sz="800" dirty="0" err="1"/>
              <a:t>NSDUH</a:t>
            </a:r>
            <a:r>
              <a:rPr lang="en-US" sz="800" dirty="0"/>
              <a:t> Series H-44, </a:t>
            </a:r>
            <a:r>
              <a:rPr lang="en-US" sz="800" dirty="0" err="1"/>
              <a:t>HHS</a:t>
            </a:r>
            <a:r>
              <a:rPr lang="en-US" sz="800" dirty="0"/>
              <a:t> Publication No. (</a:t>
            </a:r>
            <a:r>
              <a:rPr lang="en-US" sz="800" dirty="0" err="1"/>
              <a:t>SMA</a:t>
            </a:r>
            <a:r>
              <a:rPr lang="en-US" sz="800" dirty="0"/>
              <a:t>) 12-4713. Rockville, MD: Substance Abuse and Mental Health Services Administration</a:t>
            </a:r>
            <a:r>
              <a:rPr lang="en-US" sz="800" dirty="0" smtClean="0"/>
              <a:t>.. </a:t>
            </a:r>
          </a:p>
          <a:p>
            <a:pPr marL="182880" lvl="0" indent="-182880"/>
            <a:r>
              <a:rPr lang="en-US" sz="800" dirty="0" smtClean="0"/>
              <a:t>Thomas </a:t>
            </a:r>
            <a:r>
              <a:rPr lang="en-US" sz="800" dirty="0"/>
              <a:t>JD, Warren KR, Hewitt BG. Fetal Alcohol Spectrum Disorders. </a:t>
            </a:r>
            <a:r>
              <a:rPr lang="en-US" sz="800" i="1" dirty="0"/>
              <a:t>Alcohol Research and Health. </a:t>
            </a:r>
            <a:r>
              <a:rPr lang="en-US" sz="800" dirty="0"/>
              <a:t>2010;33:118-126.</a:t>
            </a:r>
          </a:p>
          <a:p>
            <a:pPr marL="182880" indent="-182880"/>
            <a:r>
              <a:rPr lang="en-US" sz="800" dirty="0"/>
              <a:t>Vasquez EP, Pitts K Mejia NE. A model program: neonatal nurse practitioners providing community health care for high-risk infants. </a:t>
            </a:r>
            <a:r>
              <a:rPr lang="en-US" sz="800" i="1" dirty="0"/>
              <a:t>Neonatal Network. </a:t>
            </a:r>
            <a:r>
              <a:rPr lang="en-US" sz="800" dirty="0"/>
              <a:t>2008;</a:t>
            </a:r>
            <a:r>
              <a:rPr lang="en-US" sz="800" i="1" dirty="0"/>
              <a:t>27:</a:t>
            </a:r>
            <a:r>
              <a:rPr lang="en-US" sz="800" dirty="0"/>
              <a:t>63-169.</a:t>
            </a:r>
          </a:p>
          <a:p>
            <a:pPr marL="182880" lvl="0" indent="-182880"/>
            <a:r>
              <a:rPr lang="en-US" sz="800" dirty="0" smtClean="0"/>
              <a:t>Wedding </a:t>
            </a:r>
            <a:r>
              <a:rPr lang="en-US" sz="800" dirty="0"/>
              <a:t>D, </a:t>
            </a:r>
            <a:r>
              <a:rPr lang="en-US" sz="800" dirty="0" err="1"/>
              <a:t>Kohout</a:t>
            </a:r>
            <a:r>
              <a:rPr lang="en-US" sz="800" dirty="0"/>
              <a:t>  J, </a:t>
            </a:r>
            <a:r>
              <a:rPr lang="en-US" sz="800" dirty="0" err="1"/>
              <a:t>Mengel</a:t>
            </a:r>
            <a:r>
              <a:rPr lang="en-US" sz="800" dirty="0"/>
              <a:t> MB, et al. Psychologists’ knowledge and attitudes about fetal alcohol syndrome, fetal alcohol spectrum disorders and alcohol use during pregnancy. </a:t>
            </a:r>
            <a:r>
              <a:rPr lang="en-US" sz="800" i="1" dirty="0"/>
              <a:t>Professional Psychology: Research &amp; Practice. </a:t>
            </a:r>
            <a:r>
              <a:rPr lang="en-US" sz="800" dirty="0"/>
              <a:t>2007;38: 208-213.</a:t>
            </a:r>
          </a:p>
          <a:p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5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Prevalence This Year ... </a:t>
            </a:r>
            <a:r>
              <a:rPr lang="en-US" dirty="0"/>
              <a:t>So Far</a:t>
            </a:r>
            <a:br>
              <a:rPr lang="en-US" dirty="0"/>
            </a:br>
            <a:r>
              <a:rPr lang="en-US" sz="2700" dirty="0"/>
              <a:t>http://</a:t>
            </a:r>
            <a:r>
              <a:rPr lang="en-US" sz="2700" dirty="0" smtClean="0"/>
              <a:t>health.tn.gov/MCH/NAS/NAS_Summary_Archive.shtml </a:t>
            </a:r>
            <a:endParaRPr lang="en-US" sz="27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600200"/>
            <a:ext cx="9220200" cy="5185377"/>
          </a:xfrm>
        </p:spPr>
      </p:pic>
    </p:spTree>
    <p:extLst>
      <p:ext uri="{BB962C8B-B14F-4D97-AF65-F5344CB8AC3E}">
        <p14:creationId xmlns:p14="http://schemas.microsoft.com/office/powerpoint/2010/main" val="207110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Incidence, Maternal Use &amp; Cost </a:t>
            </a:r>
            <a:r>
              <a:rPr lang="en-US" sz="2000" dirty="0" smtClean="0"/>
              <a:t>Patrick et al. (2012)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600200"/>
            <a:ext cx="4419600" cy="4525963"/>
          </a:xfrm>
        </p:spPr>
        <p:txBody>
          <a:bodyPr/>
          <a:lstStyle/>
          <a:p>
            <a:r>
              <a:rPr lang="en-US" sz="2400" dirty="0">
                <a:latin typeface="Arial" charset="0"/>
                <a:cs typeface="Arial" charset="0"/>
              </a:rPr>
              <a:t>Over the past decade:</a:t>
            </a:r>
          </a:p>
          <a:p>
            <a:pPr lvl="1"/>
            <a:r>
              <a:rPr lang="en-US" dirty="0">
                <a:latin typeface="Arial" charset="0"/>
                <a:cs typeface="Arial" charset="0"/>
              </a:rPr>
              <a:t>4.7-fold increase in maternal opioid use</a:t>
            </a:r>
          </a:p>
          <a:p>
            <a:pPr lvl="1"/>
            <a:r>
              <a:rPr lang="en-US" dirty="0">
                <a:latin typeface="Arial" charset="0"/>
                <a:cs typeface="Arial" charset="0"/>
              </a:rPr>
              <a:t>2.8-fold increase in NAS</a:t>
            </a:r>
            <a:endParaRPr lang="en-US" dirty="0"/>
          </a:p>
          <a:p>
            <a:endParaRPr lang="en-US" dirty="0">
              <a:latin typeface="Arial" charset="0"/>
              <a:cs typeface="Arial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76200" y="3352800"/>
            <a:ext cx="4361815" cy="3437890"/>
          </a:xfrm>
          <a:prstGeom prst="rect">
            <a:avLst/>
          </a:prstGeom>
        </p:spPr>
      </p:pic>
      <p:graphicFrame>
        <p:nvGraphicFramePr>
          <p:cNvPr id="15" name="Content Placeholder 1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91176631"/>
              </p:ext>
            </p:extLst>
          </p:nvPr>
        </p:nvGraphicFramePr>
        <p:xfrm>
          <a:off x="4648200" y="1600200"/>
          <a:ext cx="4191001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7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7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7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Typical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 Birth Weight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Number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40,437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4,768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528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Cost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$4,237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$37,668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$62,973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Length of Stay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3.2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18.3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32.5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724400" y="388620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Data </a:t>
            </a:r>
            <a:r>
              <a:rPr lang="en-US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source: Division of Health Care Finance and Administration, Bureau of </a:t>
            </a: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TennCare (in </a:t>
            </a:r>
            <a:r>
              <a:rPr lang="en-US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Luskin</a:t>
            </a: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2013).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Just a Rural or Urban Problem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57150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31090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82880"/>
            <a:ext cx="8839200" cy="1111664"/>
          </a:xfrm>
        </p:spPr>
        <p:txBody>
          <a:bodyPr>
            <a:noAutofit/>
          </a:bodyPr>
          <a:lstStyle/>
          <a:p>
            <a:r>
              <a:rPr lang="en-US" sz="4000" dirty="0" smtClean="0"/>
              <a:t>National Picture of Admissions for Non-heroin Opiate Use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08" y="1626198"/>
            <a:ext cx="6641481" cy="494384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91838"/>
            <a:ext cx="6623828" cy="4978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15" y="1557193"/>
            <a:ext cx="6637524" cy="4963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184" y="1676400"/>
            <a:ext cx="6516706" cy="4893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862" y="1600467"/>
            <a:ext cx="6623524" cy="494899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95400" y="1577975"/>
            <a:ext cx="6640286" cy="50402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09" y="1628177"/>
            <a:ext cx="6630377" cy="494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4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Drug Routes</a:t>
            </a:r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59264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catur">
  <a:themeElements>
    <a:clrScheme name="Custom 3">
      <a:dk1>
        <a:srgbClr val="FFAE0C"/>
      </a:dk1>
      <a:lt1>
        <a:sysClr val="window" lastClr="FFFFFF"/>
      </a:lt1>
      <a:dk2>
        <a:srgbClr val="000054"/>
      </a:dk2>
      <a:lt2>
        <a:srgbClr val="FFE0A3"/>
      </a:lt2>
      <a:accent1>
        <a:srgbClr val="000054"/>
      </a:accent1>
      <a:accent2>
        <a:srgbClr val="FFAE0C"/>
      </a:accent2>
      <a:accent3>
        <a:srgbClr val="C00000"/>
      </a:accent3>
      <a:accent4>
        <a:srgbClr val="000070"/>
      </a:accent4>
      <a:accent5>
        <a:srgbClr val="FFFF99"/>
      </a:accent5>
      <a:accent6>
        <a:srgbClr val="FF6600"/>
      </a:accent6>
      <a:hlink>
        <a:srgbClr val="FFFFFF"/>
      </a:hlink>
      <a:folHlink>
        <a:srgbClr val="FFAE0C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TC101790490[[fn=Decatur]]</Template>
  <TotalTime>1135</TotalTime>
  <Words>2702</Words>
  <Application>Microsoft Office PowerPoint</Application>
  <PresentationFormat>On-screen Show (4:3)</PresentationFormat>
  <Paragraphs>434</Paragraphs>
  <Slides>42</Slides>
  <Notes>41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Bodoni MT Condensed</vt:lpstr>
      <vt:lpstr>Calibri</vt:lpstr>
      <vt:lpstr>Courier New</vt:lpstr>
      <vt:lpstr>Franklin Gothic Book</vt:lpstr>
      <vt:lpstr>Wingdings</vt:lpstr>
      <vt:lpstr>Decatur</vt:lpstr>
      <vt:lpstr>Neurodevelopmental Outcomes for Infants with  Neonatal Abstinence Syndrome</vt:lpstr>
      <vt:lpstr>Disclosure</vt:lpstr>
      <vt:lpstr>What’s Happening in Your Community?</vt:lpstr>
      <vt:lpstr>Tennessee Health Departments</vt:lpstr>
      <vt:lpstr>Prevalence This Year ... So Far http://health.tn.gov/MCH/NAS/NAS_Summary_Archive.shtml </vt:lpstr>
      <vt:lpstr>Incidence, Maternal Use &amp; Cost Patrick et al. (2012)</vt:lpstr>
      <vt:lpstr>Not Just a Rural or Urban Problem</vt:lpstr>
      <vt:lpstr>National Picture of Admissions for Non-heroin Opiate Use</vt:lpstr>
      <vt:lpstr>Drug Routes</vt:lpstr>
      <vt:lpstr>USA is #1 in the World Paulozzi, et al (2014) </vt:lpstr>
      <vt:lpstr>Number of Perscriptions &amp; Outcomes</vt:lpstr>
      <vt:lpstr>Substance Use, Misuse &amp; Abuse</vt:lpstr>
      <vt:lpstr>The Drugs: Supervised &amp; Prescribed</vt:lpstr>
      <vt:lpstr>The Drugs: Supervised &amp; Prescribed</vt:lpstr>
      <vt:lpstr>Non-prescribed Drug Use</vt:lpstr>
      <vt:lpstr>Who are the Mothers?</vt:lpstr>
      <vt:lpstr> </vt:lpstr>
      <vt:lpstr>A Complex Population</vt:lpstr>
      <vt:lpstr>How Mothers get Started</vt:lpstr>
      <vt:lpstr>Complex Care</vt:lpstr>
      <vt:lpstr>PowerPoint Presentation</vt:lpstr>
      <vt:lpstr>Babies with NAS in Withdrawal</vt:lpstr>
      <vt:lpstr>PowerPoint Presentation</vt:lpstr>
      <vt:lpstr>PowerPoint Presentation</vt:lpstr>
      <vt:lpstr>Physiological &amp; Behavioral Assessment</vt:lpstr>
      <vt:lpstr>Symptoms &amp; Assessment</vt:lpstr>
      <vt:lpstr>Symptoms &amp; Assessment</vt:lpstr>
      <vt:lpstr>PowerPoint Presentation</vt:lpstr>
      <vt:lpstr>Implications for SLPs</vt:lpstr>
      <vt:lpstr>Children’s Neurodevelopmental Outcomes</vt:lpstr>
      <vt:lpstr>Prenatal Alcohol Exposure </vt:lpstr>
      <vt:lpstr>Prenatal Opiate and Cocaine Exposure</vt:lpstr>
      <vt:lpstr>Prenatal Opiate and Cocaine Exposure</vt:lpstr>
      <vt:lpstr>Prescription Drug Exposure. </vt:lpstr>
      <vt:lpstr>That’s It. That’s all we Know</vt:lpstr>
      <vt:lpstr>Treatment Challenges</vt:lpstr>
      <vt:lpstr>System Insufficiency</vt:lpstr>
      <vt:lpstr>Complex Individual Challenges</vt:lpstr>
      <vt:lpstr>A Model of Addiction and Treatment</vt:lpstr>
      <vt:lpstr>A Model of Care: Roles for SLPs &amp; Audiologists</vt:lpstr>
      <vt:lpstr>Implications for Caseloads</vt:lpstr>
      <vt:lpstr>Sources, References, &amp;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Kerry Proctor-Williams</dc:creator>
  <cp:lastModifiedBy>Sergiadis, Ashley</cp:lastModifiedBy>
  <cp:revision>106</cp:revision>
  <cp:lastPrinted>2014-11-17T16:58:13Z</cp:lastPrinted>
  <dcterms:created xsi:type="dcterms:W3CDTF">2013-09-28T18:34:40Z</dcterms:created>
  <dcterms:modified xsi:type="dcterms:W3CDTF">2018-04-18T21:22:46Z</dcterms:modified>
</cp:coreProperties>
</file>