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45"/>
  </p:notesMasterIdLst>
  <p:sldIdLst>
    <p:sldId id="289" r:id="rId2"/>
    <p:sldId id="261" r:id="rId3"/>
    <p:sldId id="258" r:id="rId4"/>
    <p:sldId id="292" r:id="rId5"/>
    <p:sldId id="262" r:id="rId6"/>
    <p:sldId id="299" r:id="rId7"/>
    <p:sldId id="266" r:id="rId8"/>
    <p:sldId id="302" r:id="rId9"/>
    <p:sldId id="304" r:id="rId10"/>
    <p:sldId id="301" r:id="rId11"/>
    <p:sldId id="305" r:id="rId12"/>
    <p:sldId id="298" r:id="rId13"/>
    <p:sldId id="269" r:id="rId14"/>
    <p:sldId id="275" r:id="rId15"/>
    <p:sldId id="306" r:id="rId16"/>
    <p:sldId id="307" r:id="rId17"/>
    <p:sldId id="272" r:id="rId18"/>
    <p:sldId id="308" r:id="rId19"/>
    <p:sldId id="273" r:id="rId20"/>
    <p:sldId id="274" r:id="rId21"/>
    <p:sldId id="276" r:id="rId22"/>
    <p:sldId id="310" r:id="rId23"/>
    <p:sldId id="311" r:id="rId24"/>
    <p:sldId id="329" r:id="rId25"/>
    <p:sldId id="277" r:id="rId26"/>
    <p:sldId id="294" r:id="rId27"/>
    <p:sldId id="326" r:id="rId28"/>
    <p:sldId id="314" r:id="rId29"/>
    <p:sldId id="320" r:id="rId30"/>
    <p:sldId id="313" r:id="rId31"/>
    <p:sldId id="319" r:id="rId32"/>
    <p:sldId id="315" r:id="rId33"/>
    <p:sldId id="327" r:id="rId34"/>
    <p:sldId id="321" r:id="rId35"/>
    <p:sldId id="312" r:id="rId36"/>
    <p:sldId id="322" r:id="rId37"/>
    <p:sldId id="317" r:id="rId38"/>
    <p:sldId id="323" r:id="rId39"/>
    <p:sldId id="316" r:id="rId40"/>
    <p:sldId id="324" r:id="rId41"/>
    <p:sldId id="328" r:id="rId42"/>
    <p:sldId id="318" r:id="rId43"/>
    <p:sldId id="325"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autoAdjust="0"/>
    <p:restoredTop sz="70596"/>
  </p:normalViewPr>
  <p:slideViewPr>
    <p:cSldViewPr snapToGrid="0">
      <p:cViewPr varScale="1">
        <p:scale>
          <a:sx n="84" d="100"/>
          <a:sy n="84" d="100"/>
        </p:scale>
        <p:origin x="2104" y="184"/>
      </p:cViewPr>
      <p:guideLst/>
    </p:cSldViewPr>
  </p:slideViewPr>
  <p:notesTextViewPr>
    <p:cViewPr>
      <p:scale>
        <a:sx n="114" d="100"/>
        <a:sy n="114" d="100"/>
      </p:scale>
      <p:origin x="0" y="0"/>
    </p:cViewPr>
  </p:notesTextViewPr>
  <p:sorterViewPr>
    <p:cViewPr>
      <p:scale>
        <a:sx n="100" d="100"/>
        <a:sy n="100" d="100"/>
      </p:scale>
      <p:origin x="0" y="-18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89649E-D2E3-5F49-A5FE-F42FCE8AF580}" type="doc">
      <dgm:prSet loTypeId="urn:microsoft.com/office/officeart/2005/8/layout/StepDownProcess" loCatId="" qsTypeId="urn:microsoft.com/office/officeart/2005/8/quickstyle/simple1" qsCatId="simple" csTypeId="urn:microsoft.com/office/officeart/2005/8/colors/accent1_2" csCatId="accent1" phldr="1"/>
      <dgm:spPr/>
      <dgm:t>
        <a:bodyPr/>
        <a:lstStyle/>
        <a:p>
          <a:endParaRPr lang="en-US"/>
        </a:p>
      </dgm:t>
    </dgm:pt>
    <dgm:pt modelId="{DF3B2261-B554-1A4F-8B65-645AF25AC03D}">
      <dgm:prSet phldrT="[Text]"/>
      <dgm:spPr/>
      <dgm:t>
        <a:bodyPr/>
        <a:lstStyle/>
        <a:p>
          <a:r>
            <a:rPr lang="en-US"/>
            <a:t>Pretest</a:t>
          </a:r>
        </a:p>
      </dgm:t>
    </dgm:pt>
    <dgm:pt modelId="{77D13DBA-AB12-024E-A455-0C89F4955986}" type="parTrans" cxnId="{4F89E4E7-5AD7-624F-BDB0-6940C809A18D}">
      <dgm:prSet/>
      <dgm:spPr/>
      <dgm:t>
        <a:bodyPr/>
        <a:lstStyle/>
        <a:p>
          <a:endParaRPr lang="en-US"/>
        </a:p>
      </dgm:t>
    </dgm:pt>
    <dgm:pt modelId="{444EEA92-8925-3D45-AB5A-04DF744726DA}" type="sibTrans" cxnId="{4F89E4E7-5AD7-624F-BDB0-6940C809A18D}">
      <dgm:prSet/>
      <dgm:spPr/>
      <dgm:t>
        <a:bodyPr/>
        <a:lstStyle/>
        <a:p>
          <a:endParaRPr lang="en-US"/>
        </a:p>
      </dgm:t>
    </dgm:pt>
    <dgm:pt modelId="{6903D2AE-1374-6C4E-AD02-A6D8051BAAC9}">
      <dgm:prSet phldrT="[Text]"/>
      <dgm:spPr/>
      <dgm:t>
        <a:bodyPr/>
        <a:lstStyle/>
        <a:p>
          <a:r>
            <a:rPr lang="en-US" dirty="0"/>
            <a:t>HADS</a:t>
          </a:r>
        </a:p>
      </dgm:t>
    </dgm:pt>
    <dgm:pt modelId="{AB0FD650-A0DF-F848-A459-4D0E69297C6F}" type="parTrans" cxnId="{D7FDE1EF-F86C-1B40-85D8-FD78EF3A67F5}">
      <dgm:prSet/>
      <dgm:spPr/>
      <dgm:t>
        <a:bodyPr/>
        <a:lstStyle/>
        <a:p>
          <a:endParaRPr lang="en-US"/>
        </a:p>
      </dgm:t>
    </dgm:pt>
    <dgm:pt modelId="{C52376F7-FE1F-3840-9DAC-BAF5AA99CD17}" type="sibTrans" cxnId="{D7FDE1EF-F86C-1B40-85D8-FD78EF3A67F5}">
      <dgm:prSet/>
      <dgm:spPr/>
      <dgm:t>
        <a:bodyPr/>
        <a:lstStyle/>
        <a:p>
          <a:endParaRPr lang="en-US"/>
        </a:p>
      </dgm:t>
    </dgm:pt>
    <dgm:pt modelId="{38330B38-E8A4-C74C-850B-D3F86B3727D8}">
      <dgm:prSet phldrT="[Text]"/>
      <dgm:spPr/>
      <dgm:t>
        <a:bodyPr/>
        <a:lstStyle/>
        <a:p>
          <a:r>
            <a:rPr lang="en-US"/>
            <a:t>AATF Intervention</a:t>
          </a:r>
        </a:p>
      </dgm:t>
    </dgm:pt>
    <dgm:pt modelId="{564E0D04-A741-9C42-B211-B2F76829F9F8}" type="parTrans" cxnId="{91450039-C94F-9749-9882-FD78687BA8C7}">
      <dgm:prSet/>
      <dgm:spPr/>
      <dgm:t>
        <a:bodyPr/>
        <a:lstStyle/>
        <a:p>
          <a:endParaRPr lang="en-US"/>
        </a:p>
      </dgm:t>
    </dgm:pt>
    <dgm:pt modelId="{49C456B2-9129-CE49-B0F8-874B7512D65F}" type="sibTrans" cxnId="{91450039-C94F-9749-9882-FD78687BA8C7}">
      <dgm:prSet/>
      <dgm:spPr/>
      <dgm:t>
        <a:bodyPr/>
        <a:lstStyle/>
        <a:p>
          <a:endParaRPr lang="en-US"/>
        </a:p>
      </dgm:t>
    </dgm:pt>
    <dgm:pt modelId="{ED469F67-CF8A-8540-BDF2-DA72C51EF6A4}">
      <dgm:prSet phldrT="[Text]"/>
      <dgm:spPr/>
      <dgm:t>
        <a:bodyPr/>
        <a:lstStyle/>
        <a:p>
          <a:r>
            <a:rPr lang="en-US"/>
            <a:t>12 weeks </a:t>
          </a:r>
        </a:p>
      </dgm:t>
    </dgm:pt>
    <dgm:pt modelId="{FC8E185E-896E-9743-A144-DACF4B18E0F9}" type="parTrans" cxnId="{578FA197-74FA-324F-B21D-C17383972608}">
      <dgm:prSet/>
      <dgm:spPr/>
      <dgm:t>
        <a:bodyPr/>
        <a:lstStyle/>
        <a:p>
          <a:endParaRPr lang="en-US"/>
        </a:p>
      </dgm:t>
    </dgm:pt>
    <dgm:pt modelId="{4BA9E439-6E46-1243-B7AE-0075F1CA6AB5}" type="sibTrans" cxnId="{578FA197-74FA-324F-B21D-C17383972608}">
      <dgm:prSet/>
      <dgm:spPr/>
      <dgm:t>
        <a:bodyPr/>
        <a:lstStyle/>
        <a:p>
          <a:endParaRPr lang="en-US"/>
        </a:p>
      </dgm:t>
    </dgm:pt>
    <dgm:pt modelId="{ED90F991-B103-0944-A024-5C67A3235979}">
      <dgm:prSet phldrT="[Text]"/>
      <dgm:spPr/>
      <dgm:t>
        <a:bodyPr/>
        <a:lstStyle/>
        <a:p>
          <a:r>
            <a:rPr lang="en-US"/>
            <a:t>Posttest</a:t>
          </a:r>
        </a:p>
      </dgm:t>
    </dgm:pt>
    <dgm:pt modelId="{5BCAEAC4-52BE-8F4E-BD8A-F82112D2BBC2}" type="parTrans" cxnId="{ADE1D223-07DD-AE4B-8B58-D60E2D3B8C39}">
      <dgm:prSet/>
      <dgm:spPr/>
      <dgm:t>
        <a:bodyPr/>
        <a:lstStyle/>
        <a:p>
          <a:endParaRPr lang="en-US"/>
        </a:p>
      </dgm:t>
    </dgm:pt>
    <dgm:pt modelId="{C8985E37-2D5F-7844-B13F-B0DDA3391740}" type="sibTrans" cxnId="{ADE1D223-07DD-AE4B-8B58-D60E2D3B8C39}">
      <dgm:prSet/>
      <dgm:spPr/>
      <dgm:t>
        <a:bodyPr/>
        <a:lstStyle/>
        <a:p>
          <a:endParaRPr lang="en-US"/>
        </a:p>
      </dgm:t>
    </dgm:pt>
    <dgm:pt modelId="{9992EB64-BFEF-7545-9F64-156FEABD65D6}">
      <dgm:prSet phldrT="[Text]"/>
      <dgm:spPr/>
      <dgm:t>
        <a:bodyPr/>
        <a:lstStyle/>
        <a:p>
          <a:r>
            <a:rPr lang="en-US" dirty="0"/>
            <a:t>HADS</a:t>
          </a:r>
        </a:p>
      </dgm:t>
    </dgm:pt>
    <dgm:pt modelId="{2DC9B959-9037-284C-9F78-114CAE4D2B34}" type="parTrans" cxnId="{1CE0A073-46AD-4A4A-978B-AC9F8362C58F}">
      <dgm:prSet/>
      <dgm:spPr/>
      <dgm:t>
        <a:bodyPr/>
        <a:lstStyle/>
        <a:p>
          <a:endParaRPr lang="en-US"/>
        </a:p>
      </dgm:t>
    </dgm:pt>
    <dgm:pt modelId="{7CC41780-DE4F-5D4D-9B6B-559EA6B7702E}" type="sibTrans" cxnId="{1CE0A073-46AD-4A4A-978B-AC9F8362C58F}">
      <dgm:prSet/>
      <dgm:spPr/>
      <dgm:t>
        <a:bodyPr/>
        <a:lstStyle/>
        <a:p>
          <a:endParaRPr lang="en-US"/>
        </a:p>
      </dgm:t>
    </dgm:pt>
    <dgm:pt modelId="{F2CD59C5-CEE0-2A4A-A821-4156D64257AD}">
      <dgm:prSet phldrT="[Text]"/>
      <dgm:spPr/>
      <dgm:t>
        <a:bodyPr/>
        <a:lstStyle/>
        <a:p>
          <a:r>
            <a:rPr lang="en-US"/>
            <a:t>Retest </a:t>
          </a:r>
        </a:p>
      </dgm:t>
    </dgm:pt>
    <dgm:pt modelId="{F1B9907B-F0ED-E34D-8268-0E560379E3D1}" type="parTrans" cxnId="{79D0CAF3-CFC1-6A45-A24C-925AFD79FC8D}">
      <dgm:prSet/>
      <dgm:spPr/>
      <dgm:t>
        <a:bodyPr/>
        <a:lstStyle/>
        <a:p>
          <a:endParaRPr lang="en-US"/>
        </a:p>
      </dgm:t>
    </dgm:pt>
    <dgm:pt modelId="{29316267-E5F5-FD44-A015-138E144D135C}" type="sibTrans" cxnId="{79D0CAF3-CFC1-6A45-A24C-925AFD79FC8D}">
      <dgm:prSet/>
      <dgm:spPr/>
      <dgm:t>
        <a:bodyPr/>
        <a:lstStyle/>
        <a:p>
          <a:endParaRPr lang="en-US"/>
        </a:p>
      </dgm:t>
    </dgm:pt>
    <dgm:pt modelId="{1004D6F1-9349-3D46-A9E8-78D0F14E0C29}">
      <dgm:prSet phldrT="[Text]" custT="1"/>
      <dgm:spPr/>
      <dgm:t>
        <a:bodyPr/>
        <a:lstStyle/>
        <a:p>
          <a:r>
            <a:rPr lang="en-US" sz="1100" dirty="0"/>
            <a:t>4 weeks after the completion </a:t>
          </a:r>
        </a:p>
      </dgm:t>
    </dgm:pt>
    <dgm:pt modelId="{9FFC9EB4-2DC0-F44E-8DFA-7E7F1D33D58C}" type="parTrans" cxnId="{A781E31D-0AD0-6347-8F4B-58807A197D39}">
      <dgm:prSet/>
      <dgm:spPr/>
      <dgm:t>
        <a:bodyPr/>
        <a:lstStyle/>
        <a:p>
          <a:endParaRPr lang="en-US"/>
        </a:p>
      </dgm:t>
    </dgm:pt>
    <dgm:pt modelId="{B714CD30-4284-CF4B-8F33-D08B6BA8FAE9}" type="sibTrans" cxnId="{A781E31D-0AD0-6347-8F4B-58807A197D39}">
      <dgm:prSet/>
      <dgm:spPr/>
      <dgm:t>
        <a:bodyPr/>
        <a:lstStyle/>
        <a:p>
          <a:endParaRPr lang="en-US"/>
        </a:p>
      </dgm:t>
    </dgm:pt>
    <dgm:pt modelId="{FF675418-90F1-EF49-859F-CC7197E4B2C5}">
      <dgm:prSet phldrT="[Text]"/>
      <dgm:spPr/>
      <dgm:t>
        <a:bodyPr/>
        <a:lstStyle/>
        <a:p>
          <a:r>
            <a:rPr lang="en-US"/>
            <a:t>Before the start  </a:t>
          </a:r>
        </a:p>
      </dgm:t>
    </dgm:pt>
    <dgm:pt modelId="{AF06306D-898F-804C-8EB2-A08A1183C87E}" type="parTrans" cxnId="{42D48299-E2A0-814A-A8EA-97851A36283A}">
      <dgm:prSet/>
      <dgm:spPr/>
      <dgm:t>
        <a:bodyPr/>
        <a:lstStyle/>
        <a:p>
          <a:endParaRPr lang="en-US"/>
        </a:p>
      </dgm:t>
    </dgm:pt>
    <dgm:pt modelId="{A0348044-5913-9742-9F3A-BB543EDD9F8C}" type="sibTrans" cxnId="{42D48299-E2A0-814A-A8EA-97851A36283A}">
      <dgm:prSet/>
      <dgm:spPr/>
      <dgm:t>
        <a:bodyPr/>
        <a:lstStyle/>
        <a:p>
          <a:endParaRPr lang="en-US"/>
        </a:p>
      </dgm:t>
    </dgm:pt>
    <dgm:pt modelId="{9DA69D40-7634-AB4D-9210-25358BBD8FAA}">
      <dgm:prSet phldrT="[Text]"/>
      <dgm:spPr/>
      <dgm:t>
        <a:bodyPr/>
        <a:lstStyle/>
        <a:p>
          <a:r>
            <a:rPr lang="en-US"/>
            <a:t>Right after the completion</a:t>
          </a:r>
        </a:p>
      </dgm:t>
    </dgm:pt>
    <dgm:pt modelId="{3A4AEF71-3F21-2B4E-BBF6-1C5438B94E16}" type="parTrans" cxnId="{C3BD95D9-AE08-4A4F-B5F4-74F915F13E54}">
      <dgm:prSet/>
      <dgm:spPr/>
      <dgm:t>
        <a:bodyPr/>
        <a:lstStyle/>
        <a:p>
          <a:endParaRPr lang="en-US"/>
        </a:p>
      </dgm:t>
    </dgm:pt>
    <dgm:pt modelId="{BC0BCB9F-B2B3-8E49-A8E4-9E5358DE45AB}" type="sibTrans" cxnId="{C3BD95D9-AE08-4A4F-B5F4-74F915F13E54}">
      <dgm:prSet/>
      <dgm:spPr/>
      <dgm:t>
        <a:bodyPr/>
        <a:lstStyle/>
        <a:p>
          <a:endParaRPr lang="en-US"/>
        </a:p>
      </dgm:t>
    </dgm:pt>
    <dgm:pt modelId="{EAAF5128-8938-3E4B-A6A5-D0EFEAC7FA0E}" type="pres">
      <dgm:prSet presAssocID="{F589649E-D2E3-5F49-A5FE-F42FCE8AF580}" presName="rootnode" presStyleCnt="0">
        <dgm:presLayoutVars>
          <dgm:chMax/>
          <dgm:chPref/>
          <dgm:dir/>
          <dgm:animLvl val="lvl"/>
        </dgm:presLayoutVars>
      </dgm:prSet>
      <dgm:spPr/>
    </dgm:pt>
    <dgm:pt modelId="{5E1FA44C-F70F-D54E-B65C-4759E2EB6E6F}" type="pres">
      <dgm:prSet presAssocID="{DF3B2261-B554-1A4F-8B65-645AF25AC03D}" presName="composite" presStyleCnt="0"/>
      <dgm:spPr/>
    </dgm:pt>
    <dgm:pt modelId="{75118AC8-7008-624D-8417-BE20FA26DB27}" type="pres">
      <dgm:prSet presAssocID="{DF3B2261-B554-1A4F-8B65-645AF25AC03D}" presName="bentUpArrow1" presStyleLbl="alignImgPlace1" presStyleIdx="0" presStyleCnt="3"/>
      <dgm:spPr/>
    </dgm:pt>
    <dgm:pt modelId="{F579BB76-DD44-3C4F-99C8-B171E0E4D084}" type="pres">
      <dgm:prSet presAssocID="{DF3B2261-B554-1A4F-8B65-645AF25AC03D}" presName="ParentText" presStyleLbl="node1" presStyleIdx="0" presStyleCnt="4">
        <dgm:presLayoutVars>
          <dgm:chMax val="1"/>
          <dgm:chPref val="1"/>
          <dgm:bulletEnabled val="1"/>
        </dgm:presLayoutVars>
      </dgm:prSet>
      <dgm:spPr/>
    </dgm:pt>
    <dgm:pt modelId="{68D3405E-065A-E34C-A1C2-DC3D939877B7}" type="pres">
      <dgm:prSet presAssocID="{DF3B2261-B554-1A4F-8B65-645AF25AC03D}" presName="ChildText" presStyleLbl="revTx" presStyleIdx="0" presStyleCnt="4" custScaleX="161444" custLinFactNeighborX="36870" custLinFactNeighborY="-3843">
        <dgm:presLayoutVars>
          <dgm:chMax val="0"/>
          <dgm:chPref val="0"/>
          <dgm:bulletEnabled val="1"/>
        </dgm:presLayoutVars>
      </dgm:prSet>
      <dgm:spPr/>
    </dgm:pt>
    <dgm:pt modelId="{6C7038C3-ADFC-A942-922E-5CDC8300796C}" type="pres">
      <dgm:prSet presAssocID="{444EEA92-8925-3D45-AB5A-04DF744726DA}" presName="sibTrans" presStyleCnt="0"/>
      <dgm:spPr/>
    </dgm:pt>
    <dgm:pt modelId="{BE88A6AD-D62E-E347-B306-F124BC200436}" type="pres">
      <dgm:prSet presAssocID="{38330B38-E8A4-C74C-850B-D3F86B3727D8}" presName="composite" presStyleCnt="0"/>
      <dgm:spPr/>
    </dgm:pt>
    <dgm:pt modelId="{CBDAC9D2-58A8-BB43-AE23-B26B5DF6279A}" type="pres">
      <dgm:prSet presAssocID="{38330B38-E8A4-C74C-850B-D3F86B3727D8}" presName="bentUpArrow1" presStyleLbl="alignImgPlace1" presStyleIdx="1" presStyleCnt="3"/>
      <dgm:spPr/>
    </dgm:pt>
    <dgm:pt modelId="{2D7BD6F9-55B5-A547-9FD3-45A54437A938}" type="pres">
      <dgm:prSet presAssocID="{38330B38-E8A4-C74C-850B-D3F86B3727D8}" presName="ParentText" presStyleLbl="node1" presStyleIdx="1" presStyleCnt="4">
        <dgm:presLayoutVars>
          <dgm:chMax val="1"/>
          <dgm:chPref val="1"/>
          <dgm:bulletEnabled val="1"/>
        </dgm:presLayoutVars>
      </dgm:prSet>
      <dgm:spPr/>
    </dgm:pt>
    <dgm:pt modelId="{876C887D-CB55-3345-8DFF-1AA54318D302}" type="pres">
      <dgm:prSet presAssocID="{38330B38-E8A4-C74C-850B-D3F86B3727D8}" presName="ChildText" presStyleLbl="revTx" presStyleIdx="1" presStyleCnt="4">
        <dgm:presLayoutVars>
          <dgm:chMax val="0"/>
          <dgm:chPref val="0"/>
          <dgm:bulletEnabled val="1"/>
        </dgm:presLayoutVars>
      </dgm:prSet>
      <dgm:spPr/>
    </dgm:pt>
    <dgm:pt modelId="{7E1F6E75-C4B7-B948-AB08-0CADAE192E1A}" type="pres">
      <dgm:prSet presAssocID="{49C456B2-9129-CE49-B0F8-874B7512D65F}" presName="sibTrans" presStyleCnt="0"/>
      <dgm:spPr/>
    </dgm:pt>
    <dgm:pt modelId="{75EC08F7-9718-6C4F-AC7A-12CB24FD77B4}" type="pres">
      <dgm:prSet presAssocID="{ED90F991-B103-0944-A024-5C67A3235979}" presName="composite" presStyleCnt="0"/>
      <dgm:spPr/>
    </dgm:pt>
    <dgm:pt modelId="{17EB9466-9423-5441-A551-936DBD2DE8D0}" type="pres">
      <dgm:prSet presAssocID="{ED90F991-B103-0944-A024-5C67A3235979}" presName="bentUpArrow1" presStyleLbl="alignImgPlace1" presStyleIdx="2" presStyleCnt="3"/>
      <dgm:spPr/>
    </dgm:pt>
    <dgm:pt modelId="{8E337960-BFD4-FB40-BC47-128AAF4A9F1A}" type="pres">
      <dgm:prSet presAssocID="{ED90F991-B103-0944-A024-5C67A3235979}" presName="ParentText" presStyleLbl="node1" presStyleIdx="2" presStyleCnt="4">
        <dgm:presLayoutVars>
          <dgm:chMax val="1"/>
          <dgm:chPref val="1"/>
          <dgm:bulletEnabled val="1"/>
        </dgm:presLayoutVars>
      </dgm:prSet>
      <dgm:spPr/>
    </dgm:pt>
    <dgm:pt modelId="{CFD9F1A0-13E0-F543-8AA4-040285E21651}" type="pres">
      <dgm:prSet presAssocID="{ED90F991-B103-0944-A024-5C67A3235979}" presName="ChildText" presStyleLbl="revTx" presStyleIdx="2" presStyleCnt="4" custScaleX="268670" custLinFactNeighborX="85698" custLinFactNeighborY="-3843">
        <dgm:presLayoutVars>
          <dgm:chMax val="0"/>
          <dgm:chPref val="0"/>
          <dgm:bulletEnabled val="1"/>
        </dgm:presLayoutVars>
      </dgm:prSet>
      <dgm:spPr/>
    </dgm:pt>
    <dgm:pt modelId="{8D298347-8D05-834A-A723-A0952C4E7AA7}" type="pres">
      <dgm:prSet presAssocID="{C8985E37-2D5F-7844-B13F-B0DDA3391740}" presName="sibTrans" presStyleCnt="0"/>
      <dgm:spPr/>
    </dgm:pt>
    <dgm:pt modelId="{049AF3E9-7123-504A-AE1F-6FC2E910AF22}" type="pres">
      <dgm:prSet presAssocID="{F2CD59C5-CEE0-2A4A-A821-4156D64257AD}" presName="composite" presStyleCnt="0"/>
      <dgm:spPr/>
    </dgm:pt>
    <dgm:pt modelId="{9FD6D245-697C-6D4A-9ABF-64DE5F9A2283}" type="pres">
      <dgm:prSet presAssocID="{F2CD59C5-CEE0-2A4A-A821-4156D64257AD}" presName="ParentText" presStyleLbl="node1" presStyleIdx="3" presStyleCnt="4">
        <dgm:presLayoutVars>
          <dgm:chMax val="1"/>
          <dgm:chPref val="1"/>
          <dgm:bulletEnabled val="1"/>
        </dgm:presLayoutVars>
      </dgm:prSet>
      <dgm:spPr/>
    </dgm:pt>
    <dgm:pt modelId="{2E860626-29E3-204D-99C3-A99EB3869743}" type="pres">
      <dgm:prSet presAssocID="{F2CD59C5-CEE0-2A4A-A821-4156D64257AD}" presName="FinalChildText" presStyleLbl="revTx" presStyleIdx="3" presStyleCnt="4" custScaleX="130116" custLinFactNeighborX="29167" custLinFactNeighborY="1270">
        <dgm:presLayoutVars>
          <dgm:chMax val="0"/>
          <dgm:chPref val="0"/>
          <dgm:bulletEnabled val="1"/>
        </dgm:presLayoutVars>
      </dgm:prSet>
      <dgm:spPr/>
    </dgm:pt>
  </dgm:ptLst>
  <dgm:cxnLst>
    <dgm:cxn modelId="{E3CBFF04-E6C3-8243-B4CB-281473A10DA7}" type="presOf" srcId="{FF675418-90F1-EF49-859F-CC7197E4B2C5}" destId="{68D3405E-065A-E34C-A1C2-DC3D939877B7}" srcOrd="0" destOrd="0" presId="urn:microsoft.com/office/officeart/2005/8/layout/StepDownProcess"/>
    <dgm:cxn modelId="{554A4D16-C9D1-DE49-A97E-B3DDCECD0618}" type="presOf" srcId="{9DA69D40-7634-AB4D-9210-25358BBD8FAA}" destId="{CFD9F1A0-13E0-F543-8AA4-040285E21651}" srcOrd="0" destOrd="0" presId="urn:microsoft.com/office/officeart/2005/8/layout/StepDownProcess"/>
    <dgm:cxn modelId="{A781E31D-0AD0-6347-8F4B-58807A197D39}" srcId="{F2CD59C5-CEE0-2A4A-A821-4156D64257AD}" destId="{1004D6F1-9349-3D46-A9E8-78D0F14E0C29}" srcOrd="0" destOrd="0" parTransId="{9FFC9EB4-2DC0-F44E-8DFA-7E7F1D33D58C}" sibTransId="{B714CD30-4284-CF4B-8F33-D08B6BA8FAE9}"/>
    <dgm:cxn modelId="{ADE1D223-07DD-AE4B-8B58-D60E2D3B8C39}" srcId="{F589649E-D2E3-5F49-A5FE-F42FCE8AF580}" destId="{ED90F991-B103-0944-A024-5C67A3235979}" srcOrd="2" destOrd="0" parTransId="{5BCAEAC4-52BE-8F4E-BD8A-F82112D2BBC2}" sibTransId="{C8985E37-2D5F-7844-B13F-B0DDA3391740}"/>
    <dgm:cxn modelId="{FF34282F-3AA6-DF4D-9FFA-07322E744373}" type="presOf" srcId="{38330B38-E8A4-C74C-850B-D3F86B3727D8}" destId="{2D7BD6F9-55B5-A547-9FD3-45A54437A938}" srcOrd="0" destOrd="0" presId="urn:microsoft.com/office/officeart/2005/8/layout/StepDownProcess"/>
    <dgm:cxn modelId="{91450039-C94F-9749-9882-FD78687BA8C7}" srcId="{F589649E-D2E3-5F49-A5FE-F42FCE8AF580}" destId="{38330B38-E8A4-C74C-850B-D3F86B3727D8}" srcOrd="1" destOrd="0" parTransId="{564E0D04-A741-9C42-B211-B2F76829F9F8}" sibTransId="{49C456B2-9129-CE49-B0F8-874B7512D65F}"/>
    <dgm:cxn modelId="{66858D6A-84D1-FC45-967E-A2853F9DC5FB}" type="presOf" srcId="{DF3B2261-B554-1A4F-8B65-645AF25AC03D}" destId="{F579BB76-DD44-3C4F-99C8-B171E0E4D084}" srcOrd="0" destOrd="0" presId="urn:microsoft.com/office/officeart/2005/8/layout/StepDownProcess"/>
    <dgm:cxn modelId="{1CE0A073-46AD-4A4A-978B-AC9F8362C58F}" srcId="{ED90F991-B103-0944-A024-5C67A3235979}" destId="{9992EB64-BFEF-7545-9F64-156FEABD65D6}" srcOrd="1" destOrd="0" parTransId="{2DC9B959-9037-284C-9F78-114CAE4D2B34}" sibTransId="{7CC41780-DE4F-5D4D-9B6B-559EA6B7702E}"/>
    <dgm:cxn modelId="{578FA197-74FA-324F-B21D-C17383972608}" srcId="{38330B38-E8A4-C74C-850B-D3F86B3727D8}" destId="{ED469F67-CF8A-8540-BDF2-DA72C51EF6A4}" srcOrd="0" destOrd="0" parTransId="{FC8E185E-896E-9743-A144-DACF4B18E0F9}" sibTransId="{4BA9E439-6E46-1243-B7AE-0075F1CA6AB5}"/>
    <dgm:cxn modelId="{42D48299-E2A0-814A-A8EA-97851A36283A}" srcId="{DF3B2261-B554-1A4F-8B65-645AF25AC03D}" destId="{FF675418-90F1-EF49-859F-CC7197E4B2C5}" srcOrd="0" destOrd="0" parTransId="{AF06306D-898F-804C-8EB2-A08A1183C87E}" sibTransId="{A0348044-5913-9742-9F3A-BB543EDD9F8C}"/>
    <dgm:cxn modelId="{B29E879E-504C-A84C-BFE7-6CE63694F1DF}" type="presOf" srcId="{1004D6F1-9349-3D46-A9E8-78D0F14E0C29}" destId="{2E860626-29E3-204D-99C3-A99EB3869743}" srcOrd="0" destOrd="0" presId="urn:microsoft.com/office/officeart/2005/8/layout/StepDownProcess"/>
    <dgm:cxn modelId="{B0A7B5B0-63EB-544B-AD98-B2432CEA0FBD}" type="presOf" srcId="{ED469F67-CF8A-8540-BDF2-DA72C51EF6A4}" destId="{876C887D-CB55-3345-8DFF-1AA54318D302}" srcOrd="0" destOrd="0" presId="urn:microsoft.com/office/officeart/2005/8/layout/StepDownProcess"/>
    <dgm:cxn modelId="{A13790BC-C009-A84B-A2D0-E756FE9D964B}" type="presOf" srcId="{F2CD59C5-CEE0-2A4A-A821-4156D64257AD}" destId="{9FD6D245-697C-6D4A-9ABF-64DE5F9A2283}" srcOrd="0" destOrd="0" presId="urn:microsoft.com/office/officeart/2005/8/layout/StepDownProcess"/>
    <dgm:cxn modelId="{C3BD95D9-AE08-4A4F-B5F4-74F915F13E54}" srcId="{ED90F991-B103-0944-A024-5C67A3235979}" destId="{9DA69D40-7634-AB4D-9210-25358BBD8FAA}" srcOrd="0" destOrd="0" parTransId="{3A4AEF71-3F21-2B4E-BBF6-1C5438B94E16}" sibTransId="{BC0BCB9F-B2B3-8E49-A8E4-9E5358DE45AB}"/>
    <dgm:cxn modelId="{AF8EEBDC-4A44-354C-A1D7-04AFEA672CDA}" type="presOf" srcId="{ED90F991-B103-0944-A024-5C67A3235979}" destId="{8E337960-BFD4-FB40-BC47-128AAF4A9F1A}" srcOrd="0" destOrd="0" presId="urn:microsoft.com/office/officeart/2005/8/layout/StepDownProcess"/>
    <dgm:cxn modelId="{82DA62E4-E7D0-2744-ABD3-6D0D99A23566}" type="presOf" srcId="{F589649E-D2E3-5F49-A5FE-F42FCE8AF580}" destId="{EAAF5128-8938-3E4B-A6A5-D0EFEAC7FA0E}" srcOrd="0" destOrd="0" presId="urn:microsoft.com/office/officeart/2005/8/layout/StepDownProcess"/>
    <dgm:cxn modelId="{4F89E4E7-5AD7-624F-BDB0-6940C809A18D}" srcId="{F589649E-D2E3-5F49-A5FE-F42FCE8AF580}" destId="{DF3B2261-B554-1A4F-8B65-645AF25AC03D}" srcOrd="0" destOrd="0" parTransId="{77D13DBA-AB12-024E-A455-0C89F4955986}" sibTransId="{444EEA92-8925-3D45-AB5A-04DF744726DA}"/>
    <dgm:cxn modelId="{D7FDE1EF-F86C-1B40-85D8-FD78EF3A67F5}" srcId="{DF3B2261-B554-1A4F-8B65-645AF25AC03D}" destId="{6903D2AE-1374-6C4E-AD02-A6D8051BAAC9}" srcOrd="1" destOrd="0" parTransId="{AB0FD650-A0DF-F848-A459-4D0E69297C6F}" sibTransId="{C52376F7-FE1F-3840-9DAC-BAF5AA99CD17}"/>
    <dgm:cxn modelId="{79D0CAF3-CFC1-6A45-A24C-925AFD79FC8D}" srcId="{F589649E-D2E3-5F49-A5FE-F42FCE8AF580}" destId="{F2CD59C5-CEE0-2A4A-A821-4156D64257AD}" srcOrd="3" destOrd="0" parTransId="{F1B9907B-F0ED-E34D-8268-0E560379E3D1}" sibTransId="{29316267-E5F5-FD44-A015-138E144D135C}"/>
    <dgm:cxn modelId="{977096F4-BD7F-3743-A5F2-6644112A8151}" type="presOf" srcId="{6903D2AE-1374-6C4E-AD02-A6D8051BAAC9}" destId="{68D3405E-065A-E34C-A1C2-DC3D939877B7}" srcOrd="0" destOrd="1" presId="urn:microsoft.com/office/officeart/2005/8/layout/StepDownProcess"/>
    <dgm:cxn modelId="{16052AF7-345F-F143-96FB-58121A988C67}" type="presOf" srcId="{9992EB64-BFEF-7545-9F64-156FEABD65D6}" destId="{CFD9F1A0-13E0-F543-8AA4-040285E21651}" srcOrd="0" destOrd="1" presId="urn:microsoft.com/office/officeart/2005/8/layout/StepDownProcess"/>
    <dgm:cxn modelId="{387EC775-4EEF-4846-9A55-3125A2C99497}" type="presParOf" srcId="{EAAF5128-8938-3E4B-A6A5-D0EFEAC7FA0E}" destId="{5E1FA44C-F70F-D54E-B65C-4759E2EB6E6F}" srcOrd="0" destOrd="0" presId="urn:microsoft.com/office/officeart/2005/8/layout/StepDownProcess"/>
    <dgm:cxn modelId="{AFF2B4BA-C72F-BE47-82B1-DE454E718F72}" type="presParOf" srcId="{5E1FA44C-F70F-D54E-B65C-4759E2EB6E6F}" destId="{75118AC8-7008-624D-8417-BE20FA26DB27}" srcOrd="0" destOrd="0" presId="urn:microsoft.com/office/officeart/2005/8/layout/StepDownProcess"/>
    <dgm:cxn modelId="{8A00EC88-017C-FD4C-96CC-6F07FC047E52}" type="presParOf" srcId="{5E1FA44C-F70F-D54E-B65C-4759E2EB6E6F}" destId="{F579BB76-DD44-3C4F-99C8-B171E0E4D084}" srcOrd="1" destOrd="0" presId="urn:microsoft.com/office/officeart/2005/8/layout/StepDownProcess"/>
    <dgm:cxn modelId="{89C7D2A6-4DCE-7847-B6F2-34AB739CA599}" type="presParOf" srcId="{5E1FA44C-F70F-D54E-B65C-4759E2EB6E6F}" destId="{68D3405E-065A-E34C-A1C2-DC3D939877B7}" srcOrd="2" destOrd="0" presId="urn:microsoft.com/office/officeart/2005/8/layout/StepDownProcess"/>
    <dgm:cxn modelId="{51A1D5AB-32BF-0E44-A366-F04D8A969200}" type="presParOf" srcId="{EAAF5128-8938-3E4B-A6A5-D0EFEAC7FA0E}" destId="{6C7038C3-ADFC-A942-922E-5CDC8300796C}" srcOrd="1" destOrd="0" presId="urn:microsoft.com/office/officeart/2005/8/layout/StepDownProcess"/>
    <dgm:cxn modelId="{89DE6115-66DC-144F-BD07-0B0CEABB7729}" type="presParOf" srcId="{EAAF5128-8938-3E4B-A6A5-D0EFEAC7FA0E}" destId="{BE88A6AD-D62E-E347-B306-F124BC200436}" srcOrd="2" destOrd="0" presId="urn:microsoft.com/office/officeart/2005/8/layout/StepDownProcess"/>
    <dgm:cxn modelId="{D5111BCA-2220-6A44-932F-E48F32B4991A}" type="presParOf" srcId="{BE88A6AD-D62E-E347-B306-F124BC200436}" destId="{CBDAC9D2-58A8-BB43-AE23-B26B5DF6279A}" srcOrd="0" destOrd="0" presId="urn:microsoft.com/office/officeart/2005/8/layout/StepDownProcess"/>
    <dgm:cxn modelId="{4D78D921-6F1E-3F4D-B8AB-86BCB8F2CEFA}" type="presParOf" srcId="{BE88A6AD-D62E-E347-B306-F124BC200436}" destId="{2D7BD6F9-55B5-A547-9FD3-45A54437A938}" srcOrd="1" destOrd="0" presId="urn:microsoft.com/office/officeart/2005/8/layout/StepDownProcess"/>
    <dgm:cxn modelId="{5C2F80A1-3549-B049-8990-BDC4AC59FF6D}" type="presParOf" srcId="{BE88A6AD-D62E-E347-B306-F124BC200436}" destId="{876C887D-CB55-3345-8DFF-1AA54318D302}" srcOrd="2" destOrd="0" presId="urn:microsoft.com/office/officeart/2005/8/layout/StepDownProcess"/>
    <dgm:cxn modelId="{444D3A6B-B417-6446-BA21-B098E8053260}" type="presParOf" srcId="{EAAF5128-8938-3E4B-A6A5-D0EFEAC7FA0E}" destId="{7E1F6E75-C4B7-B948-AB08-0CADAE192E1A}" srcOrd="3" destOrd="0" presId="urn:microsoft.com/office/officeart/2005/8/layout/StepDownProcess"/>
    <dgm:cxn modelId="{E8E69DC3-C83D-9342-AD05-DC0B7B832FF0}" type="presParOf" srcId="{EAAF5128-8938-3E4B-A6A5-D0EFEAC7FA0E}" destId="{75EC08F7-9718-6C4F-AC7A-12CB24FD77B4}" srcOrd="4" destOrd="0" presId="urn:microsoft.com/office/officeart/2005/8/layout/StepDownProcess"/>
    <dgm:cxn modelId="{25C754FD-8BC6-4345-9297-B142F382105B}" type="presParOf" srcId="{75EC08F7-9718-6C4F-AC7A-12CB24FD77B4}" destId="{17EB9466-9423-5441-A551-936DBD2DE8D0}" srcOrd="0" destOrd="0" presId="urn:microsoft.com/office/officeart/2005/8/layout/StepDownProcess"/>
    <dgm:cxn modelId="{DA547F42-C146-ED46-9C90-617BB2480897}" type="presParOf" srcId="{75EC08F7-9718-6C4F-AC7A-12CB24FD77B4}" destId="{8E337960-BFD4-FB40-BC47-128AAF4A9F1A}" srcOrd="1" destOrd="0" presId="urn:microsoft.com/office/officeart/2005/8/layout/StepDownProcess"/>
    <dgm:cxn modelId="{9830AD18-79DA-E341-A4B8-615592B7462D}" type="presParOf" srcId="{75EC08F7-9718-6C4F-AC7A-12CB24FD77B4}" destId="{CFD9F1A0-13E0-F543-8AA4-040285E21651}" srcOrd="2" destOrd="0" presId="urn:microsoft.com/office/officeart/2005/8/layout/StepDownProcess"/>
    <dgm:cxn modelId="{1E9F9876-640B-2541-B5D5-1D3AFB1377B8}" type="presParOf" srcId="{EAAF5128-8938-3E4B-A6A5-D0EFEAC7FA0E}" destId="{8D298347-8D05-834A-A723-A0952C4E7AA7}" srcOrd="5" destOrd="0" presId="urn:microsoft.com/office/officeart/2005/8/layout/StepDownProcess"/>
    <dgm:cxn modelId="{3998DD8C-3B1C-824E-861A-0F46AB1FCDF1}" type="presParOf" srcId="{EAAF5128-8938-3E4B-A6A5-D0EFEAC7FA0E}" destId="{049AF3E9-7123-504A-AE1F-6FC2E910AF22}" srcOrd="6" destOrd="0" presId="urn:microsoft.com/office/officeart/2005/8/layout/StepDownProcess"/>
    <dgm:cxn modelId="{71850680-94E1-394F-8DCF-11890CCDB0C2}" type="presParOf" srcId="{049AF3E9-7123-504A-AE1F-6FC2E910AF22}" destId="{9FD6D245-697C-6D4A-9ABF-64DE5F9A2283}" srcOrd="0" destOrd="0" presId="urn:microsoft.com/office/officeart/2005/8/layout/StepDownProcess"/>
    <dgm:cxn modelId="{901A8CF6-8946-0843-91D3-33EA12108A79}" type="presParOf" srcId="{049AF3E9-7123-504A-AE1F-6FC2E910AF22}" destId="{2E860626-29E3-204D-99C3-A99EB3869743}"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89649E-D2E3-5F49-A5FE-F42FCE8AF580}" type="doc">
      <dgm:prSet loTypeId="urn:microsoft.com/office/officeart/2005/8/layout/StepDownProcess" loCatId="" qsTypeId="urn:microsoft.com/office/officeart/2005/8/quickstyle/simple1" qsCatId="simple" csTypeId="urn:microsoft.com/office/officeart/2005/8/colors/accent1_2" csCatId="accent1" phldr="1"/>
      <dgm:spPr/>
      <dgm:t>
        <a:bodyPr/>
        <a:lstStyle/>
        <a:p>
          <a:endParaRPr lang="en-US"/>
        </a:p>
      </dgm:t>
    </dgm:pt>
    <dgm:pt modelId="{DF3B2261-B554-1A4F-8B65-645AF25AC03D}">
      <dgm:prSet phldrT="[Text]"/>
      <dgm:spPr/>
      <dgm:t>
        <a:bodyPr/>
        <a:lstStyle/>
        <a:p>
          <a:r>
            <a:rPr lang="en-US"/>
            <a:t>Pretest</a:t>
          </a:r>
        </a:p>
      </dgm:t>
    </dgm:pt>
    <dgm:pt modelId="{77D13DBA-AB12-024E-A455-0C89F4955986}" type="parTrans" cxnId="{4F89E4E7-5AD7-624F-BDB0-6940C809A18D}">
      <dgm:prSet/>
      <dgm:spPr/>
      <dgm:t>
        <a:bodyPr/>
        <a:lstStyle/>
        <a:p>
          <a:endParaRPr lang="en-US"/>
        </a:p>
      </dgm:t>
    </dgm:pt>
    <dgm:pt modelId="{444EEA92-8925-3D45-AB5A-04DF744726DA}" type="sibTrans" cxnId="{4F89E4E7-5AD7-624F-BDB0-6940C809A18D}">
      <dgm:prSet/>
      <dgm:spPr/>
      <dgm:t>
        <a:bodyPr/>
        <a:lstStyle/>
        <a:p>
          <a:endParaRPr lang="en-US"/>
        </a:p>
      </dgm:t>
    </dgm:pt>
    <dgm:pt modelId="{6903D2AE-1374-6C4E-AD02-A6D8051BAAC9}">
      <dgm:prSet phldrT="[Text]"/>
      <dgm:spPr/>
      <dgm:t>
        <a:bodyPr/>
        <a:lstStyle/>
        <a:p>
          <a:r>
            <a:rPr lang="en-US" dirty="0"/>
            <a:t>HADS</a:t>
          </a:r>
        </a:p>
      </dgm:t>
    </dgm:pt>
    <dgm:pt modelId="{AB0FD650-A0DF-F848-A459-4D0E69297C6F}" type="parTrans" cxnId="{D7FDE1EF-F86C-1B40-85D8-FD78EF3A67F5}">
      <dgm:prSet/>
      <dgm:spPr/>
      <dgm:t>
        <a:bodyPr/>
        <a:lstStyle/>
        <a:p>
          <a:endParaRPr lang="en-US"/>
        </a:p>
      </dgm:t>
    </dgm:pt>
    <dgm:pt modelId="{C52376F7-FE1F-3840-9DAC-BAF5AA99CD17}" type="sibTrans" cxnId="{D7FDE1EF-F86C-1B40-85D8-FD78EF3A67F5}">
      <dgm:prSet/>
      <dgm:spPr/>
      <dgm:t>
        <a:bodyPr/>
        <a:lstStyle/>
        <a:p>
          <a:endParaRPr lang="en-US"/>
        </a:p>
      </dgm:t>
    </dgm:pt>
    <dgm:pt modelId="{38330B38-E8A4-C74C-850B-D3F86B3727D8}">
      <dgm:prSet phldrT="[Text]"/>
      <dgm:spPr/>
      <dgm:t>
        <a:bodyPr/>
        <a:lstStyle/>
        <a:p>
          <a:r>
            <a:rPr lang="en-US"/>
            <a:t>AATF Intervention</a:t>
          </a:r>
        </a:p>
      </dgm:t>
    </dgm:pt>
    <dgm:pt modelId="{564E0D04-A741-9C42-B211-B2F76829F9F8}" type="parTrans" cxnId="{91450039-C94F-9749-9882-FD78687BA8C7}">
      <dgm:prSet/>
      <dgm:spPr/>
      <dgm:t>
        <a:bodyPr/>
        <a:lstStyle/>
        <a:p>
          <a:endParaRPr lang="en-US"/>
        </a:p>
      </dgm:t>
    </dgm:pt>
    <dgm:pt modelId="{49C456B2-9129-CE49-B0F8-874B7512D65F}" type="sibTrans" cxnId="{91450039-C94F-9749-9882-FD78687BA8C7}">
      <dgm:prSet/>
      <dgm:spPr/>
      <dgm:t>
        <a:bodyPr/>
        <a:lstStyle/>
        <a:p>
          <a:endParaRPr lang="en-US"/>
        </a:p>
      </dgm:t>
    </dgm:pt>
    <dgm:pt modelId="{ED469F67-CF8A-8540-BDF2-DA72C51EF6A4}">
      <dgm:prSet phldrT="[Text]"/>
      <dgm:spPr/>
      <dgm:t>
        <a:bodyPr/>
        <a:lstStyle/>
        <a:p>
          <a:r>
            <a:rPr lang="en-US"/>
            <a:t>12 weeks </a:t>
          </a:r>
        </a:p>
      </dgm:t>
    </dgm:pt>
    <dgm:pt modelId="{FC8E185E-896E-9743-A144-DACF4B18E0F9}" type="parTrans" cxnId="{578FA197-74FA-324F-B21D-C17383972608}">
      <dgm:prSet/>
      <dgm:spPr/>
      <dgm:t>
        <a:bodyPr/>
        <a:lstStyle/>
        <a:p>
          <a:endParaRPr lang="en-US"/>
        </a:p>
      </dgm:t>
    </dgm:pt>
    <dgm:pt modelId="{4BA9E439-6E46-1243-B7AE-0075F1CA6AB5}" type="sibTrans" cxnId="{578FA197-74FA-324F-B21D-C17383972608}">
      <dgm:prSet/>
      <dgm:spPr/>
      <dgm:t>
        <a:bodyPr/>
        <a:lstStyle/>
        <a:p>
          <a:endParaRPr lang="en-US"/>
        </a:p>
      </dgm:t>
    </dgm:pt>
    <dgm:pt modelId="{ED90F991-B103-0944-A024-5C67A3235979}">
      <dgm:prSet phldrT="[Text]"/>
      <dgm:spPr/>
      <dgm:t>
        <a:bodyPr/>
        <a:lstStyle/>
        <a:p>
          <a:r>
            <a:rPr lang="en-US"/>
            <a:t>Posttest</a:t>
          </a:r>
        </a:p>
      </dgm:t>
    </dgm:pt>
    <dgm:pt modelId="{5BCAEAC4-52BE-8F4E-BD8A-F82112D2BBC2}" type="parTrans" cxnId="{ADE1D223-07DD-AE4B-8B58-D60E2D3B8C39}">
      <dgm:prSet/>
      <dgm:spPr/>
      <dgm:t>
        <a:bodyPr/>
        <a:lstStyle/>
        <a:p>
          <a:endParaRPr lang="en-US"/>
        </a:p>
      </dgm:t>
    </dgm:pt>
    <dgm:pt modelId="{C8985E37-2D5F-7844-B13F-B0DDA3391740}" type="sibTrans" cxnId="{ADE1D223-07DD-AE4B-8B58-D60E2D3B8C39}">
      <dgm:prSet/>
      <dgm:spPr/>
      <dgm:t>
        <a:bodyPr/>
        <a:lstStyle/>
        <a:p>
          <a:endParaRPr lang="en-US"/>
        </a:p>
      </dgm:t>
    </dgm:pt>
    <dgm:pt modelId="{9992EB64-BFEF-7545-9F64-156FEABD65D6}">
      <dgm:prSet phldrT="[Text]"/>
      <dgm:spPr/>
      <dgm:t>
        <a:bodyPr/>
        <a:lstStyle/>
        <a:p>
          <a:r>
            <a:rPr lang="en-US" dirty="0"/>
            <a:t>HADS</a:t>
          </a:r>
        </a:p>
      </dgm:t>
    </dgm:pt>
    <dgm:pt modelId="{2DC9B959-9037-284C-9F78-114CAE4D2B34}" type="parTrans" cxnId="{1CE0A073-46AD-4A4A-978B-AC9F8362C58F}">
      <dgm:prSet/>
      <dgm:spPr/>
      <dgm:t>
        <a:bodyPr/>
        <a:lstStyle/>
        <a:p>
          <a:endParaRPr lang="en-US"/>
        </a:p>
      </dgm:t>
    </dgm:pt>
    <dgm:pt modelId="{7CC41780-DE4F-5D4D-9B6B-559EA6B7702E}" type="sibTrans" cxnId="{1CE0A073-46AD-4A4A-978B-AC9F8362C58F}">
      <dgm:prSet/>
      <dgm:spPr/>
      <dgm:t>
        <a:bodyPr/>
        <a:lstStyle/>
        <a:p>
          <a:endParaRPr lang="en-US"/>
        </a:p>
      </dgm:t>
    </dgm:pt>
    <dgm:pt modelId="{F2CD59C5-CEE0-2A4A-A821-4156D64257AD}">
      <dgm:prSet phldrT="[Text]"/>
      <dgm:spPr/>
      <dgm:t>
        <a:bodyPr/>
        <a:lstStyle/>
        <a:p>
          <a:r>
            <a:rPr lang="en-US"/>
            <a:t>Retest </a:t>
          </a:r>
        </a:p>
      </dgm:t>
    </dgm:pt>
    <dgm:pt modelId="{F1B9907B-F0ED-E34D-8268-0E560379E3D1}" type="parTrans" cxnId="{79D0CAF3-CFC1-6A45-A24C-925AFD79FC8D}">
      <dgm:prSet/>
      <dgm:spPr/>
      <dgm:t>
        <a:bodyPr/>
        <a:lstStyle/>
        <a:p>
          <a:endParaRPr lang="en-US"/>
        </a:p>
      </dgm:t>
    </dgm:pt>
    <dgm:pt modelId="{29316267-E5F5-FD44-A015-138E144D135C}" type="sibTrans" cxnId="{79D0CAF3-CFC1-6A45-A24C-925AFD79FC8D}">
      <dgm:prSet/>
      <dgm:spPr/>
      <dgm:t>
        <a:bodyPr/>
        <a:lstStyle/>
        <a:p>
          <a:endParaRPr lang="en-US"/>
        </a:p>
      </dgm:t>
    </dgm:pt>
    <dgm:pt modelId="{1004D6F1-9349-3D46-A9E8-78D0F14E0C29}">
      <dgm:prSet phldrT="[Text]" custT="1"/>
      <dgm:spPr/>
      <dgm:t>
        <a:bodyPr/>
        <a:lstStyle/>
        <a:p>
          <a:r>
            <a:rPr lang="en-US" sz="1100" dirty="0"/>
            <a:t>4 weeks after the completion </a:t>
          </a:r>
        </a:p>
      </dgm:t>
    </dgm:pt>
    <dgm:pt modelId="{9FFC9EB4-2DC0-F44E-8DFA-7E7F1D33D58C}" type="parTrans" cxnId="{A781E31D-0AD0-6347-8F4B-58807A197D39}">
      <dgm:prSet/>
      <dgm:spPr/>
      <dgm:t>
        <a:bodyPr/>
        <a:lstStyle/>
        <a:p>
          <a:endParaRPr lang="en-US"/>
        </a:p>
      </dgm:t>
    </dgm:pt>
    <dgm:pt modelId="{B714CD30-4284-CF4B-8F33-D08B6BA8FAE9}" type="sibTrans" cxnId="{A781E31D-0AD0-6347-8F4B-58807A197D39}">
      <dgm:prSet/>
      <dgm:spPr/>
      <dgm:t>
        <a:bodyPr/>
        <a:lstStyle/>
        <a:p>
          <a:endParaRPr lang="en-US"/>
        </a:p>
      </dgm:t>
    </dgm:pt>
    <dgm:pt modelId="{FF675418-90F1-EF49-859F-CC7197E4B2C5}">
      <dgm:prSet phldrT="[Text]"/>
      <dgm:spPr/>
      <dgm:t>
        <a:bodyPr/>
        <a:lstStyle/>
        <a:p>
          <a:r>
            <a:rPr lang="en-US"/>
            <a:t>Before the start  </a:t>
          </a:r>
        </a:p>
      </dgm:t>
    </dgm:pt>
    <dgm:pt modelId="{AF06306D-898F-804C-8EB2-A08A1183C87E}" type="parTrans" cxnId="{42D48299-E2A0-814A-A8EA-97851A36283A}">
      <dgm:prSet/>
      <dgm:spPr/>
      <dgm:t>
        <a:bodyPr/>
        <a:lstStyle/>
        <a:p>
          <a:endParaRPr lang="en-US"/>
        </a:p>
      </dgm:t>
    </dgm:pt>
    <dgm:pt modelId="{A0348044-5913-9742-9F3A-BB543EDD9F8C}" type="sibTrans" cxnId="{42D48299-E2A0-814A-A8EA-97851A36283A}">
      <dgm:prSet/>
      <dgm:spPr/>
      <dgm:t>
        <a:bodyPr/>
        <a:lstStyle/>
        <a:p>
          <a:endParaRPr lang="en-US"/>
        </a:p>
      </dgm:t>
    </dgm:pt>
    <dgm:pt modelId="{9DA69D40-7634-AB4D-9210-25358BBD8FAA}">
      <dgm:prSet phldrT="[Text]"/>
      <dgm:spPr/>
      <dgm:t>
        <a:bodyPr/>
        <a:lstStyle/>
        <a:p>
          <a:r>
            <a:rPr lang="en-US"/>
            <a:t>Right after the completion</a:t>
          </a:r>
        </a:p>
      </dgm:t>
    </dgm:pt>
    <dgm:pt modelId="{3A4AEF71-3F21-2B4E-BBF6-1C5438B94E16}" type="parTrans" cxnId="{C3BD95D9-AE08-4A4F-B5F4-74F915F13E54}">
      <dgm:prSet/>
      <dgm:spPr/>
      <dgm:t>
        <a:bodyPr/>
        <a:lstStyle/>
        <a:p>
          <a:endParaRPr lang="en-US"/>
        </a:p>
      </dgm:t>
    </dgm:pt>
    <dgm:pt modelId="{BC0BCB9F-B2B3-8E49-A8E4-9E5358DE45AB}" type="sibTrans" cxnId="{C3BD95D9-AE08-4A4F-B5F4-74F915F13E54}">
      <dgm:prSet/>
      <dgm:spPr/>
      <dgm:t>
        <a:bodyPr/>
        <a:lstStyle/>
        <a:p>
          <a:endParaRPr lang="en-US"/>
        </a:p>
      </dgm:t>
    </dgm:pt>
    <dgm:pt modelId="{EAAF5128-8938-3E4B-A6A5-D0EFEAC7FA0E}" type="pres">
      <dgm:prSet presAssocID="{F589649E-D2E3-5F49-A5FE-F42FCE8AF580}" presName="rootnode" presStyleCnt="0">
        <dgm:presLayoutVars>
          <dgm:chMax/>
          <dgm:chPref/>
          <dgm:dir/>
          <dgm:animLvl val="lvl"/>
        </dgm:presLayoutVars>
      </dgm:prSet>
      <dgm:spPr/>
    </dgm:pt>
    <dgm:pt modelId="{5E1FA44C-F70F-D54E-B65C-4759E2EB6E6F}" type="pres">
      <dgm:prSet presAssocID="{DF3B2261-B554-1A4F-8B65-645AF25AC03D}" presName="composite" presStyleCnt="0"/>
      <dgm:spPr/>
    </dgm:pt>
    <dgm:pt modelId="{75118AC8-7008-624D-8417-BE20FA26DB27}" type="pres">
      <dgm:prSet presAssocID="{DF3B2261-B554-1A4F-8B65-645AF25AC03D}" presName="bentUpArrow1" presStyleLbl="alignImgPlace1" presStyleIdx="0" presStyleCnt="3"/>
      <dgm:spPr/>
    </dgm:pt>
    <dgm:pt modelId="{F579BB76-DD44-3C4F-99C8-B171E0E4D084}" type="pres">
      <dgm:prSet presAssocID="{DF3B2261-B554-1A4F-8B65-645AF25AC03D}" presName="ParentText" presStyleLbl="node1" presStyleIdx="0" presStyleCnt="4">
        <dgm:presLayoutVars>
          <dgm:chMax val="1"/>
          <dgm:chPref val="1"/>
          <dgm:bulletEnabled val="1"/>
        </dgm:presLayoutVars>
      </dgm:prSet>
      <dgm:spPr/>
    </dgm:pt>
    <dgm:pt modelId="{68D3405E-065A-E34C-A1C2-DC3D939877B7}" type="pres">
      <dgm:prSet presAssocID="{DF3B2261-B554-1A4F-8B65-645AF25AC03D}" presName="ChildText" presStyleLbl="revTx" presStyleIdx="0" presStyleCnt="4" custScaleX="161444" custLinFactNeighborX="36870" custLinFactNeighborY="-3843">
        <dgm:presLayoutVars>
          <dgm:chMax val="0"/>
          <dgm:chPref val="0"/>
          <dgm:bulletEnabled val="1"/>
        </dgm:presLayoutVars>
      </dgm:prSet>
      <dgm:spPr/>
    </dgm:pt>
    <dgm:pt modelId="{6C7038C3-ADFC-A942-922E-5CDC8300796C}" type="pres">
      <dgm:prSet presAssocID="{444EEA92-8925-3D45-AB5A-04DF744726DA}" presName="sibTrans" presStyleCnt="0"/>
      <dgm:spPr/>
    </dgm:pt>
    <dgm:pt modelId="{BE88A6AD-D62E-E347-B306-F124BC200436}" type="pres">
      <dgm:prSet presAssocID="{38330B38-E8A4-C74C-850B-D3F86B3727D8}" presName="composite" presStyleCnt="0"/>
      <dgm:spPr/>
    </dgm:pt>
    <dgm:pt modelId="{CBDAC9D2-58A8-BB43-AE23-B26B5DF6279A}" type="pres">
      <dgm:prSet presAssocID="{38330B38-E8A4-C74C-850B-D3F86B3727D8}" presName="bentUpArrow1" presStyleLbl="alignImgPlace1" presStyleIdx="1" presStyleCnt="3"/>
      <dgm:spPr/>
    </dgm:pt>
    <dgm:pt modelId="{2D7BD6F9-55B5-A547-9FD3-45A54437A938}" type="pres">
      <dgm:prSet presAssocID="{38330B38-E8A4-C74C-850B-D3F86B3727D8}" presName="ParentText" presStyleLbl="node1" presStyleIdx="1" presStyleCnt="4">
        <dgm:presLayoutVars>
          <dgm:chMax val="1"/>
          <dgm:chPref val="1"/>
          <dgm:bulletEnabled val="1"/>
        </dgm:presLayoutVars>
      </dgm:prSet>
      <dgm:spPr/>
    </dgm:pt>
    <dgm:pt modelId="{876C887D-CB55-3345-8DFF-1AA54318D302}" type="pres">
      <dgm:prSet presAssocID="{38330B38-E8A4-C74C-850B-D3F86B3727D8}" presName="ChildText" presStyleLbl="revTx" presStyleIdx="1" presStyleCnt="4">
        <dgm:presLayoutVars>
          <dgm:chMax val="0"/>
          <dgm:chPref val="0"/>
          <dgm:bulletEnabled val="1"/>
        </dgm:presLayoutVars>
      </dgm:prSet>
      <dgm:spPr/>
    </dgm:pt>
    <dgm:pt modelId="{7E1F6E75-C4B7-B948-AB08-0CADAE192E1A}" type="pres">
      <dgm:prSet presAssocID="{49C456B2-9129-CE49-B0F8-874B7512D65F}" presName="sibTrans" presStyleCnt="0"/>
      <dgm:spPr/>
    </dgm:pt>
    <dgm:pt modelId="{75EC08F7-9718-6C4F-AC7A-12CB24FD77B4}" type="pres">
      <dgm:prSet presAssocID="{ED90F991-B103-0944-A024-5C67A3235979}" presName="composite" presStyleCnt="0"/>
      <dgm:spPr/>
    </dgm:pt>
    <dgm:pt modelId="{17EB9466-9423-5441-A551-936DBD2DE8D0}" type="pres">
      <dgm:prSet presAssocID="{ED90F991-B103-0944-A024-5C67A3235979}" presName="bentUpArrow1" presStyleLbl="alignImgPlace1" presStyleIdx="2" presStyleCnt="3"/>
      <dgm:spPr/>
    </dgm:pt>
    <dgm:pt modelId="{8E337960-BFD4-FB40-BC47-128AAF4A9F1A}" type="pres">
      <dgm:prSet presAssocID="{ED90F991-B103-0944-A024-5C67A3235979}" presName="ParentText" presStyleLbl="node1" presStyleIdx="2" presStyleCnt="4">
        <dgm:presLayoutVars>
          <dgm:chMax val="1"/>
          <dgm:chPref val="1"/>
          <dgm:bulletEnabled val="1"/>
        </dgm:presLayoutVars>
      </dgm:prSet>
      <dgm:spPr/>
    </dgm:pt>
    <dgm:pt modelId="{CFD9F1A0-13E0-F543-8AA4-040285E21651}" type="pres">
      <dgm:prSet presAssocID="{ED90F991-B103-0944-A024-5C67A3235979}" presName="ChildText" presStyleLbl="revTx" presStyleIdx="2" presStyleCnt="4" custScaleX="268670" custLinFactNeighborX="85698" custLinFactNeighborY="-3843">
        <dgm:presLayoutVars>
          <dgm:chMax val="0"/>
          <dgm:chPref val="0"/>
          <dgm:bulletEnabled val="1"/>
        </dgm:presLayoutVars>
      </dgm:prSet>
      <dgm:spPr/>
    </dgm:pt>
    <dgm:pt modelId="{8D298347-8D05-834A-A723-A0952C4E7AA7}" type="pres">
      <dgm:prSet presAssocID="{C8985E37-2D5F-7844-B13F-B0DDA3391740}" presName="sibTrans" presStyleCnt="0"/>
      <dgm:spPr/>
    </dgm:pt>
    <dgm:pt modelId="{049AF3E9-7123-504A-AE1F-6FC2E910AF22}" type="pres">
      <dgm:prSet presAssocID="{F2CD59C5-CEE0-2A4A-A821-4156D64257AD}" presName="composite" presStyleCnt="0"/>
      <dgm:spPr/>
    </dgm:pt>
    <dgm:pt modelId="{9FD6D245-697C-6D4A-9ABF-64DE5F9A2283}" type="pres">
      <dgm:prSet presAssocID="{F2CD59C5-CEE0-2A4A-A821-4156D64257AD}" presName="ParentText" presStyleLbl="node1" presStyleIdx="3" presStyleCnt="4">
        <dgm:presLayoutVars>
          <dgm:chMax val="1"/>
          <dgm:chPref val="1"/>
          <dgm:bulletEnabled val="1"/>
        </dgm:presLayoutVars>
      </dgm:prSet>
      <dgm:spPr/>
    </dgm:pt>
    <dgm:pt modelId="{2E860626-29E3-204D-99C3-A99EB3869743}" type="pres">
      <dgm:prSet presAssocID="{F2CD59C5-CEE0-2A4A-A821-4156D64257AD}" presName="FinalChildText" presStyleLbl="revTx" presStyleIdx="3" presStyleCnt="4" custScaleX="130116" custLinFactNeighborX="29167" custLinFactNeighborY="1270">
        <dgm:presLayoutVars>
          <dgm:chMax val="0"/>
          <dgm:chPref val="0"/>
          <dgm:bulletEnabled val="1"/>
        </dgm:presLayoutVars>
      </dgm:prSet>
      <dgm:spPr/>
    </dgm:pt>
  </dgm:ptLst>
  <dgm:cxnLst>
    <dgm:cxn modelId="{E3CBFF04-E6C3-8243-B4CB-281473A10DA7}" type="presOf" srcId="{FF675418-90F1-EF49-859F-CC7197E4B2C5}" destId="{68D3405E-065A-E34C-A1C2-DC3D939877B7}" srcOrd="0" destOrd="0" presId="urn:microsoft.com/office/officeart/2005/8/layout/StepDownProcess"/>
    <dgm:cxn modelId="{554A4D16-C9D1-DE49-A97E-B3DDCECD0618}" type="presOf" srcId="{9DA69D40-7634-AB4D-9210-25358BBD8FAA}" destId="{CFD9F1A0-13E0-F543-8AA4-040285E21651}" srcOrd="0" destOrd="0" presId="urn:microsoft.com/office/officeart/2005/8/layout/StepDownProcess"/>
    <dgm:cxn modelId="{A781E31D-0AD0-6347-8F4B-58807A197D39}" srcId="{F2CD59C5-CEE0-2A4A-A821-4156D64257AD}" destId="{1004D6F1-9349-3D46-A9E8-78D0F14E0C29}" srcOrd="0" destOrd="0" parTransId="{9FFC9EB4-2DC0-F44E-8DFA-7E7F1D33D58C}" sibTransId="{B714CD30-4284-CF4B-8F33-D08B6BA8FAE9}"/>
    <dgm:cxn modelId="{ADE1D223-07DD-AE4B-8B58-D60E2D3B8C39}" srcId="{F589649E-D2E3-5F49-A5FE-F42FCE8AF580}" destId="{ED90F991-B103-0944-A024-5C67A3235979}" srcOrd="2" destOrd="0" parTransId="{5BCAEAC4-52BE-8F4E-BD8A-F82112D2BBC2}" sibTransId="{C8985E37-2D5F-7844-B13F-B0DDA3391740}"/>
    <dgm:cxn modelId="{FF34282F-3AA6-DF4D-9FFA-07322E744373}" type="presOf" srcId="{38330B38-E8A4-C74C-850B-D3F86B3727D8}" destId="{2D7BD6F9-55B5-A547-9FD3-45A54437A938}" srcOrd="0" destOrd="0" presId="urn:microsoft.com/office/officeart/2005/8/layout/StepDownProcess"/>
    <dgm:cxn modelId="{91450039-C94F-9749-9882-FD78687BA8C7}" srcId="{F589649E-D2E3-5F49-A5FE-F42FCE8AF580}" destId="{38330B38-E8A4-C74C-850B-D3F86B3727D8}" srcOrd="1" destOrd="0" parTransId="{564E0D04-A741-9C42-B211-B2F76829F9F8}" sibTransId="{49C456B2-9129-CE49-B0F8-874B7512D65F}"/>
    <dgm:cxn modelId="{66858D6A-84D1-FC45-967E-A2853F9DC5FB}" type="presOf" srcId="{DF3B2261-B554-1A4F-8B65-645AF25AC03D}" destId="{F579BB76-DD44-3C4F-99C8-B171E0E4D084}" srcOrd="0" destOrd="0" presId="urn:microsoft.com/office/officeart/2005/8/layout/StepDownProcess"/>
    <dgm:cxn modelId="{1CE0A073-46AD-4A4A-978B-AC9F8362C58F}" srcId="{ED90F991-B103-0944-A024-5C67A3235979}" destId="{9992EB64-BFEF-7545-9F64-156FEABD65D6}" srcOrd="1" destOrd="0" parTransId="{2DC9B959-9037-284C-9F78-114CAE4D2B34}" sibTransId="{7CC41780-DE4F-5D4D-9B6B-559EA6B7702E}"/>
    <dgm:cxn modelId="{578FA197-74FA-324F-B21D-C17383972608}" srcId="{38330B38-E8A4-C74C-850B-D3F86B3727D8}" destId="{ED469F67-CF8A-8540-BDF2-DA72C51EF6A4}" srcOrd="0" destOrd="0" parTransId="{FC8E185E-896E-9743-A144-DACF4B18E0F9}" sibTransId="{4BA9E439-6E46-1243-B7AE-0075F1CA6AB5}"/>
    <dgm:cxn modelId="{42D48299-E2A0-814A-A8EA-97851A36283A}" srcId="{DF3B2261-B554-1A4F-8B65-645AF25AC03D}" destId="{FF675418-90F1-EF49-859F-CC7197E4B2C5}" srcOrd="0" destOrd="0" parTransId="{AF06306D-898F-804C-8EB2-A08A1183C87E}" sibTransId="{A0348044-5913-9742-9F3A-BB543EDD9F8C}"/>
    <dgm:cxn modelId="{B29E879E-504C-A84C-BFE7-6CE63694F1DF}" type="presOf" srcId="{1004D6F1-9349-3D46-A9E8-78D0F14E0C29}" destId="{2E860626-29E3-204D-99C3-A99EB3869743}" srcOrd="0" destOrd="0" presId="urn:microsoft.com/office/officeart/2005/8/layout/StepDownProcess"/>
    <dgm:cxn modelId="{B0A7B5B0-63EB-544B-AD98-B2432CEA0FBD}" type="presOf" srcId="{ED469F67-CF8A-8540-BDF2-DA72C51EF6A4}" destId="{876C887D-CB55-3345-8DFF-1AA54318D302}" srcOrd="0" destOrd="0" presId="urn:microsoft.com/office/officeart/2005/8/layout/StepDownProcess"/>
    <dgm:cxn modelId="{A13790BC-C009-A84B-A2D0-E756FE9D964B}" type="presOf" srcId="{F2CD59C5-CEE0-2A4A-A821-4156D64257AD}" destId="{9FD6D245-697C-6D4A-9ABF-64DE5F9A2283}" srcOrd="0" destOrd="0" presId="urn:microsoft.com/office/officeart/2005/8/layout/StepDownProcess"/>
    <dgm:cxn modelId="{C3BD95D9-AE08-4A4F-B5F4-74F915F13E54}" srcId="{ED90F991-B103-0944-A024-5C67A3235979}" destId="{9DA69D40-7634-AB4D-9210-25358BBD8FAA}" srcOrd="0" destOrd="0" parTransId="{3A4AEF71-3F21-2B4E-BBF6-1C5438B94E16}" sibTransId="{BC0BCB9F-B2B3-8E49-A8E4-9E5358DE45AB}"/>
    <dgm:cxn modelId="{AF8EEBDC-4A44-354C-A1D7-04AFEA672CDA}" type="presOf" srcId="{ED90F991-B103-0944-A024-5C67A3235979}" destId="{8E337960-BFD4-FB40-BC47-128AAF4A9F1A}" srcOrd="0" destOrd="0" presId="urn:microsoft.com/office/officeart/2005/8/layout/StepDownProcess"/>
    <dgm:cxn modelId="{82DA62E4-E7D0-2744-ABD3-6D0D99A23566}" type="presOf" srcId="{F589649E-D2E3-5F49-A5FE-F42FCE8AF580}" destId="{EAAF5128-8938-3E4B-A6A5-D0EFEAC7FA0E}" srcOrd="0" destOrd="0" presId="urn:microsoft.com/office/officeart/2005/8/layout/StepDownProcess"/>
    <dgm:cxn modelId="{4F89E4E7-5AD7-624F-BDB0-6940C809A18D}" srcId="{F589649E-D2E3-5F49-A5FE-F42FCE8AF580}" destId="{DF3B2261-B554-1A4F-8B65-645AF25AC03D}" srcOrd="0" destOrd="0" parTransId="{77D13DBA-AB12-024E-A455-0C89F4955986}" sibTransId="{444EEA92-8925-3D45-AB5A-04DF744726DA}"/>
    <dgm:cxn modelId="{D7FDE1EF-F86C-1B40-85D8-FD78EF3A67F5}" srcId="{DF3B2261-B554-1A4F-8B65-645AF25AC03D}" destId="{6903D2AE-1374-6C4E-AD02-A6D8051BAAC9}" srcOrd="1" destOrd="0" parTransId="{AB0FD650-A0DF-F848-A459-4D0E69297C6F}" sibTransId="{C52376F7-FE1F-3840-9DAC-BAF5AA99CD17}"/>
    <dgm:cxn modelId="{79D0CAF3-CFC1-6A45-A24C-925AFD79FC8D}" srcId="{F589649E-D2E3-5F49-A5FE-F42FCE8AF580}" destId="{F2CD59C5-CEE0-2A4A-A821-4156D64257AD}" srcOrd="3" destOrd="0" parTransId="{F1B9907B-F0ED-E34D-8268-0E560379E3D1}" sibTransId="{29316267-E5F5-FD44-A015-138E144D135C}"/>
    <dgm:cxn modelId="{977096F4-BD7F-3743-A5F2-6644112A8151}" type="presOf" srcId="{6903D2AE-1374-6C4E-AD02-A6D8051BAAC9}" destId="{68D3405E-065A-E34C-A1C2-DC3D939877B7}" srcOrd="0" destOrd="1" presId="urn:microsoft.com/office/officeart/2005/8/layout/StepDownProcess"/>
    <dgm:cxn modelId="{16052AF7-345F-F143-96FB-58121A988C67}" type="presOf" srcId="{9992EB64-BFEF-7545-9F64-156FEABD65D6}" destId="{CFD9F1A0-13E0-F543-8AA4-040285E21651}" srcOrd="0" destOrd="1" presId="urn:microsoft.com/office/officeart/2005/8/layout/StepDownProcess"/>
    <dgm:cxn modelId="{387EC775-4EEF-4846-9A55-3125A2C99497}" type="presParOf" srcId="{EAAF5128-8938-3E4B-A6A5-D0EFEAC7FA0E}" destId="{5E1FA44C-F70F-D54E-B65C-4759E2EB6E6F}" srcOrd="0" destOrd="0" presId="urn:microsoft.com/office/officeart/2005/8/layout/StepDownProcess"/>
    <dgm:cxn modelId="{AFF2B4BA-C72F-BE47-82B1-DE454E718F72}" type="presParOf" srcId="{5E1FA44C-F70F-D54E-B65C-4759E2EB6E6F}" destId="{75118AC8-7008-624D-8417-BE20FA26DB27}" srcOrd="0" destOrd="0" presId="urn:microsoft.com/office/officeart/2005/8/layout/StepDownProcess"/>
    <dgm:cxn modelId="{8A00EC88-017C-FD4C-96CC-6F07FC047E52}" type="presParOf" srcId="{5E1FA44C-F70F-D54E-B65C-4759E2EB6E6F}" destId="{F579BB76-DD44-3C4F-99C8-B171E0E4D084}" srcOrd="1" destOrd="0" presId="urn:microsoft.com/office/officeart/2005/8/layout/StepDownProcess"/>
    <dgm:cxn modelId="{89C7D2A6-4DCE-7847-B6F2-34AB739CA599}" type="presParOf" srcId="{5E1FA44C-F70F-D54E-B65C-4759E2EB6E6F}" destId="{68D3405E-065A-E34C-A1C2-DC3D939877B7}" srcOrd="2" destOrd="0" presId="urn:microsoft.com/office/officeart/2005/8/layout/StepDownProcess"/>
    <dgm:cxn modelId="{51A1D5AB-32BF-0E44-A366-F04D8A969200}" type="presParOf" srcId="{EAAF5128-8938-3E4B-A6A5-D0EFEAC7FA0E}" destId="{6C7038C3-ADFC-A942-922E-5CDC8300796C}" srcOrd="1" destOrd="0" presId="urn:microsoft.com/office/officeart/2005/8/layout/StepDownProcess"/>
    <dgm:cxn modelId="{89DE6115-66DC-144F-BD07-0B0CEABB7729}" type="presParOf" srcId="{EAAF5128-8938-3E4B-A6A5-D0EFEAC7FA0E}" destId="{BE88A6AD-D62E-E347-B306-F124BC200436}" srcOrd="2" destOrd="0" presId="urn:microsoft.com/office/officeart/2005/8/layout/StepDownProcess"/>
    <dgm:cxn modelId="{D5111BCA-2220-6A44-932F-E48F32B4991A}" type="presParOf" srcId="{BE88A6AD-D62E-E347-B306-F124BC200436}" destId="{CBDAC9D2-58A8-BB43-AE23-B26B5DF6279A}" srcOrd="0" destOrd="0" presId="urn:microsoft.com/office/officeart/2005/8/layout/StepDownProcess"/>
    <dgm:cxn modelId="{4D78D921-6F1E-3F4D-B8AB-86BCB8F2CEFA}" type="presParOf" srcId="{BE88A6AD-D62E-E347-B306-F124BC200436}" destId="{2D7BD6F9-55B5-A547-9FD3-45A54437A938}" srcOrd="1" destOrd="0" presId="urn:microsoft.com/office/officeart/2005/8/layout/StepDownProcess"/>
    <dgm:cxn modelId="{5C2F80A1-3549-B049-8990-BDC4AC59FF6D}" type="presParOf" srcId="{BE88A6AD-D62E-E347-B306-F124BC200436}" destId="{876C887D-CB55-3345-8DFF-1AA54318D302}" srcOrd="2" destOrd="0" presId="urn:microsoft.com/office/officeart/2005/8/layout/StepDownProcess"/>
    <dgm:cxn modelId="{444D3A6B-B417-6446-BA21-B098E8053260}" type="presParOf" srcId="{EAAF5128-8938-3E4B-A6A5-D0EFEAC7FA0E}" destId="{7E1F6E75-C4B7-B948-AB08-0CADAE192E1A}" srcOrd="3" destOrd="0" presId="urn:microsoft.com/office/officeart/2005/8/layout/StepDownProcess"/>
    <dgm:cxn modelId="{E8E69DC3-C83D-9342-AD05-DC0B7B832FF0}" type="presParOf" srcId="{EAAF5128-8938-3E4B-A6A5-D0EFEAC7FA0E}" destId="{75EC08F7-9718-6C4F-AC7A-12CB24FD77B4}" srcOrd="4" destOrd="0" presId="urn:microsoft.com/office/officeart/2005/8/layout/StepDownProcess"/>
    <dgm:cxn modelId="{25C754FD-8BC6-4345-9297-B142F382105B}" type="presParOf" srcId="{75EC08F7-9718-6C4F-AC7A-12CB24FD77B4}" destId="{17EB9466-9423-5441-A551-936DBD2DE8D0}" srcOrd="0" destOrd="0" presId="urn:microsoft.com/office/officeart/2005/8/layout/StepDownProcess"/>
    <dgm:cxn modelId="{DA547F42-C146-ED46-9C90-617BB2480897}" type="presParOf" srcId="{75EC08F7-9718-6C4F-AC7A-12CB24FD77B4}" destId="{8E337960-BFD4-FB40-BC47-128AAF4A9F1A}" srcOrd="1" destOrd="0" presId="urn:microsoft.com/office/officeart/2005/8/layout/StepDownProcess"/>
    <dgm:cxn modelId="{9830AD18-79DA-E341-A4B8-615592B7462D}" type="presParOf" srcId="{75EC08F7-9718-6C4F-AC7A-12CB24FD77B4}" destId="{CFD9F1A0-13E0-F543-8AA4-040285E21651}" srcOrd="2" destOrd="0" presId="urn:microsoft.com/office/officeart/2005/8/layout/StepDownProcess"/>
    <dgm:cxn modelId="{1E9F9876-640B-2541-B5D5-1D3AFB1377B8}" type="presParOf" srcId="{EAAF5128-8938-3E4B-A6A5-D0EFEAC7FA0E}" destId="{8D298347-8D05-834A-A723-A0952C4E7AA7}" srcOrd="5" destOrd="0" presId="urn:microsoft.com/office/officeart/2005/8/layout/StepDownProcess"/>
    <dgm:cxn modelId="{3998DD8C-3B1C-824E-861A-0F46AB1FCDF1}" type="presParOf" srcId="{EAAF5128-8938-3E4B-A6A5-D0EFEAC7FA0E}" destId="{049AF3E9-7123-504A-AE1F-6FC2E910AF22}" srcOrd="6" destOrd="0" presId="urn:microsoft.com/office/officeart/2005/8/layout/StepDownProcess"/>
    <dgm:cxn modelId="{71850680-94E1-394F-8DCF-11890CCDB0C2}" type="presParOf" srcId="{049AF3E9-7123-504A-AE1F-6FC2E910AF22}" destId="{9FD6D245-697C-6D4A-9ABF-64DE5F9A2283}" srcOrd="0" destOrd="0" presId="urn:microsoft.com/office/officeart/2005/8/layout/StepDownProcess"/>
    <dgm:cxn modelId="{901A8CF6-8946-0843-91D3-33EA12108A79}" type="presParOf" srcId="{049AF3E9-7123-504A-AE1F-6FC2E910AF22}" destId="{2E860626-29E3-204D-99C3-A99EB3869743}"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18AC8-7008-624D-8417-BE20FA26DB27}">
      <dsp:nvSpPr>
        <dsp:cNvPr id="0" name=""/>
        <dsp:cNvSpPr/>
      </dsp:nvSpPr>
      <dsp:spPr>
        <a:xfrm rot="5400000">
          <a:off x="214849" y="1447375"/>
          <a:ext cx="802630" cy="913765"/>
        </a:xfrm>
        <a:prstGeom prst="bentUpArrow">
          <a:avLst>
            <a:gd name="adj1" fmla="val 32840"/>
            <a:gd name="adj2" fmla="val 25000"/>
            <a:gd name="adj3" fmla="val 3578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79BB76-DD44-3C4F-99C8-B171E0E4D084}">
      <dsp:nvSpPr>
        <dsp:cNvPr id="0" name=""/>
        <dsp:cNvSpPr/>
      </dsp:nvSpPr>
      <dsp:spPr>
        <a:xfrm>
          <a:off x="2201" y="557644"/>
          <a:ext cx="1351156" cy="945765"/>
        </a:xfrm>
        <a:prstGeom prst="roundRect">
          <a:avLst>
            <a:gd name="adj" fmla="val 166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Pretest</a:t>
          </a:r>
        </a:p>
      </dsp:txBody>
      <dsp:txXfrm>
        <a:off x="48378" y="603821"/>
        <a:ext cx="1258802" cy="853411"/>
      </dsp:txXfrm>
    </dsp:sp>
    <dsp:sp modelId="{68D3405E-065A-E34C-A1C2-DC3D939877B7}">
      <dsp:nvSpPr>
        <dsp:cNvPr id="0" name=""/>
        <dsp:cNvSpPr/>
      </dsp:nvSpPr>
      <dsp:spPr>
        <a:xfrm>
          <a:off x="1413774" y="618468"/>
          <a:ext cx="1586514" cy="7644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114300" lvl="1" indent="-114300" algn="l" defTabSz="533400">
            <a:lnSpc>
              <a:spcPct val="90000"/>
            </a:lnSpc>
            <a:spcBef>
              <a:spcPct val="0"/>
            </a:spcBef>
            <a:spcAft>
              <a:spcPct val="15000"/>
            </a:spcAft>
            <a:buChar char="•"/>
          </a:pPr>
          <a:r>
            <a:rPr lang="en-US" sz="1200" kern="1200"/>
            <a:t>Before the start  </a:t>
          </a:r>
        </a:p>
        <a:p>
          <a:pPr marL="114300" lvl="1" indent="-114300" algn="l" defTabSz="533400">
            <a:lnSpc>
              <a:spcPct val="90000"/>
            </a:lnSpc>
            <a:spcBef>
              <a:spcPct val="0"/>
            </a:spcBef>
            <a:spcAft>
              <a:spcPct val="15000"/>
            </a:spcAft>
            <a:buChar char="•"/>
          </a:pPr>
          <a:r>
            <a:rPr lang="en-US" sz="1200" kern="1200" dirty="0"/>
            <a:t>HADS</a:t>
          </a:r>
        </a:p>
      </dsp:txBody>
      <dsp:txXfrm>
        <a:off x="1413774" y="618468"/>
        <a:ext cx="1586514" cy="764409"/>
      </dsp:txXfrm>
    </dsp:sp>
    <dsp:sp modelId="{CBDAC9D2-58A8-BB43-AE23-B26B5DF6279A}">
      <dsp:nvSpPr>
        <dsp:cNvPr id="0" name=""/>
        <dsp:cNvSpPr/>
      </dsp:nvSpPr>
      <dsp:spPr>
        <a:xfrm rot="5400000">
          <a:off x="1480016" y="2509782"/>
          <a:ext cx="802630" cy="913765"/>
        </a:xfrm>
        <a:prstGeom prst="bentUpArrow">
          <a:avLst>
            <a:gd name="adj1" fmla="val 32840"/>
            <a:gd name="adj2" fmla="val 25000"/>
            <a:gd name="adj3" fmla="val 3578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7BD6F9-55B5-A547-9FD3-45A54437A938}">
      <dsp:nvSpPr>
        <dsp:cNvPr id="0" name=""/>
        <dsp:cNvSpPr/>
      </dsp:nvSpPr>
      <dsp:spPr>
        <a:xfrm>
          <a:off x="1267368" y="1620051"/>
          <a:ext cx="1351156" cy="945765"/>
        </a:xfrm>
        <a:prstGeom prst="roundRect">
          <a:avLst>
            <a:gd name="adj" fmla="val 166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AATF Intervention</a:t>
          </a:r>
        </a:p>
      </dsp:txBody>
      <dsp:txXfrm>
        <a:off x="1313545" y="1666228"/>
        <a:ext cx="1258802" cy="853411"/>
      </dsp:txXfrm>
    </dsp:sp>
    <dsp:sp modelId="{876C887D-CB55-3345-8DFF-1AA54318D302}">
      <dsp:nvSpPr>
        <dsp:cNvPr id="0" name=""/>
        <dsp:cNvSpPr/>
      </dsp:nvSpPr>
      <dsp:spPr>
        <a:xfrm>
          <a:off x="2618524" y="1710251"/>
          <a:ext cx="982702" cy="7644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114300" lvl="1" indent="-114300" algn="l" defTabSz="533400">
            <a:lnSpc>
              <a:spcPct val="90000"/>
            </a:lnSpc>
            <a:spcBef>
              <a:spcPct val="0"/>
            </a:spcBef>
            <a:spcAft>
              <a:spcPct val="15000"/>
            </a:spcAft>
            <a:buChar char="•"/>
          </a:pPr>
          <a:r>
            <a:rPr lang="en-US" sz="1200" kern="1200"/>
            <a:t>12 weeks </a:t>
          </a:r>
        </a:p>
      </dsp:txBody>
      <dsp:txXfrm>
        <a:off x="2618524" y="1710251"/>
        <a:ext cx="982702" cy="764409"/>
      </dsp:txXfrm>
    </dsp:sp>
    <dsp:sp modelId="{17EB9466-9423-5441-A551-936DBD2DE8D0}">
      <dsp:nvSpPr>
        <dsp:cNvPr id="0" name=""/>
        <dsp:cNvSpPr/>
      </dsp:nvSpPr>
      <dsp:spPr>
        <a:xfrm rot="5400000">
          <a:off x="2745183" y="3572189"/>
          <a:ext cx="802630" cy="913765"/>
        </a:xfrm>
        <a:prstGeom prst="bentUpArrow">
          <a:avLst>
            <a:gd name="adj1" fmla="val 32840"/>
            <a:gd name="adj2" fmla="val 25000"/>
            <a:gd name="adj3" fmla="val 3578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337960-BFD4-FB40-BC47-128AAF4A9F1A}">
      <dsp:nvSpPr>
        <dsp:cNvPr id="0" name=""/>
        <dsp:cNvSpPr/>
      </dsp:nvSpPr>
      <dsp:spPr>
        <a:xfrm>
          <a:off x="2532535" y="2682458"/>
          <a:ext cx="1351156" cy="945765"/>
        </a:xfrm>
        <a:prstGeom prst="roundRect">
          <a:avLst>
            <a:gd name="adj" fmla="val 166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Posttest</a:t>
          </a:r>
        </a:p>
      </dsp:txBody>
      <dsp:txXfrm>
        <a:off x="2578712" y="2728635"/>
        <a:ext cx="1258802" cy="853411"/>
      </dsp:txXfrm>
    </dsp:sp>
    <dsp:sp modelId="{CFD9F1A0-13E0-F543-8AA4-040285E21651}">
      <dsp:nvSpPr>
        <dsp:cNvPr id="0" name=""/>
        <dsp:cNvSpPr/>
      </dsp:nvSpPr>
      <dsp:spPr>
        <a:xfrm>
          <a:off x="3641511" y="2743282"/>
          <a:ext cx="2640226" cy="7644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114300" lvl="1" indent="-114300" algn="l" defTabSz="533400">
            <a:lnSpc>
              <a:spcPct val="90000"/>
            </a:lnSpc>
            <a:spcBef>
              <a:spcPct val="0"/>
            </a:spcBef>
            <a:spcAft>
              <a:spcPct val="15000"/>
            </a:spcAft>
            <a:buChar char="•"/>
          </a:pPr>
          <a:r>
            <a:rPr lang="en-US" sz="1200" kern="1200"/>
            <a:t>Right after the completion</a:t>
          </a:r>
        </a:p>
        <a:p>
          <a:pPr marL="114300" lvl="1" indent="-114300" algn="l" defTabSz="533400">
            <a:lnSpc>
              <a:spcPct val="90000"/>
            </a:lnSpc>
            <a:spcBef>
              <a:spcPct val="0"/>
            </a:spcBef>
            <a:spcAft>
              <a:spcPct val="15000"/>
            </a:spcAft>
            <a:buChar char="•"/>
          </a:pPr>
          <a:r>
            <a:rPr lang="en-US" sz="1200" kern="1200" dirty="0"/>
            <a:t>HADS</a:t>
          </a:r>
        </a:p>
      </dsp:txBody>
      <dsp:txXfrm>
        <a:off x="3641511" y="2743282"/>
        <a:ext cx="2640226" cy="764409"/>
      </dsp:txXfrm>
    </dsp:sp>
    <dsp:sp modelId="{9FD6D245-697C-6D4A-9ABF-64DE5F9A2283}">
      <dsp:nvSpPr>
        <dsp:cNvPr id="0" name=""/>
        <dsp:cNvSpPr/>
      </dsp:nvSpPr>
      <dsp:spPr>
        <a:xfrm>
          <a:off x="3797702" y="3744865"/>
          <a:ext cx="1351156" cy="945765"/>
        </a:xfrm>
        <a:prstGeom prst="roundRect">
          <a:avLst>
            <a:gd name="adj" fmla="val 166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Retest </a:t>
          </a:r>
        </a:p>
      </dsp:txBody>
      <dsp:txXfrm>
        <a:off x="3843879" y="3791042"/>
        <a:ext cx="1258802" cy="853411"/>
      </dsp:txXfrm>
    </dsp:sp>
    <dsp:sp modelId="{2E860626-29E3-204D-99C3-A99EB3869743}">
      <dsp:nvSpPr>
        <dsp:cNvPr id="0" name=""/>
        <dsp:cNvSpPr/>
      </dsp:nvSpPr>
      <dsp:spPr>
        <a:xfrm>
          <a:off x="5003084" y="3844773"/>
          <a:ext cx="1278653" cy="7644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a:t>4 weeks after the completion </a:t>
          </a:r>
        </a:p>
      </dsp:txBody>
      <dsp:txXfrm>
        <a:off x="5003084" y="3844773"/>
        <a:ext cx="1278653" cy="7644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18AC8-7008-624D-8417-BE20FA26DB27}">
      <dsp:nvSpPr>
        <dsp:cNvPr id="0" name=""/>
        <dsp:cNvSpPr/>
      </dsp:nvSpPr>
      <dsp:spPr>
        <a:xfrm rot="5400000">
          <a:off x="214849" y="1447375"/>
          <a:ext cx="802630" cy="913765"/>
        </a:xfrm>
        <a:prstGeom prst="bentUpArrow">
          <a:avLst>
            <a:gd name="adj1" fmla="val 32840"/>
            <a:gd name="adj2" fmla="val 25000"/>
            <a:gd name="adj3" fmla="val 3578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79BB76-DD44-3C4F-99C8-B171E0E4D084}">
      <dsp:nvSpPr>
        <dsp:cNvPr id="0" name=""/>
        <dsp:cNvSpPr/>
      </dsp:nvSpPr>
      <dsp:spPr>
        <a:xfrm>
          <a:off x="2201" y="557644"/>
          <a:ext cx="1351156" cy="945765"/>
        </a:xfrm>
        <a:prstGeom prst="roundRect">
          <a:avLst>
            <a:gd name="adj" fmla="val 166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Pretest</a:t>
          </a:r>
        </a:p>
      </dsp:txBody>
      <dsp:txXfrm>
        <a:off x="48378" y="603821"/>
        <a:ext cx="1258802" cy="853411"/>
      </dsp:txXfrm>
    </dsp:sp>
    <dsp:sp modelId="{68D3405E-065A-E34C-A1C2-DC3D939877B7}">
      <dsp:nvSpPr>
        <dsp:cNvPr id="0" name=""/>
        <dsp:cNvSpPr/>
      </dsp:nvSpPr>
      <dsp:spPr>
        <a:xfrm>
          <a:off x="1413774" y="618468"/>
          <a:ext cx="1586514" cy="7644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114300" lvl="1" indent="-114300" algn="l" defTabSz="533400">
            <a:lnSpc>
              <a:spcPct val="90000"/>
            </a:lnSpc>
            <a:spcBef>
              <a:spcPct val="0"/>
            </a:spcBef>
            <a:spcAft>
              <a:spcPct val="15000"/>
            </a:spcAft>
            <a:buChar char="•"/>
          </a:pPr>
          <a:r>
            <a:rPr lang="en-US" sz="1200" kern="1200"/>
            <a:t>Before the start  </a:t>
          </a:r>
        </a:p>
        <a:p>
          <a:pPr marL="114300" lvl="1" indent="-114300" algn="l" defTabSz="533400">
            <a:lnSpc>
              <a:spcPct val="90000"/>
            </a:lnSpc>
            <a:spcBef>
              <a:spcPct val="0"/>
            </a:spcBef>
            <a:spcAft>
              <a:spcPct val="15000"/>
            </a:spcAft>
            <a:buChar char="•"/>
          </a:pPr>
          <a:r>
            <a:rPr lang="en-US" sz="1200" kern="1200" dirty="0"/>
            <a:t>HADS</a:t>
          </a:r>
        </a:p>
      </dsp:txBody>
      <dsp:txXfrm>
        <a:off x="1413774" y="618468"/>
        <a:ext cx="1586514" cy="764409"/>
      </dsp:txXfrm>
    </dsp:sp>
    <dsp:sp modelId="{CBDAC9D2-58A8-BB43-AE23-B26B5DF6279A}">
      <dsp:nvSpPr>
        <dsp:cNvPr id="0" name=""/>
        <dsp:cNvSpPr/>
      </dsp:nvSpPr>
      <dsp:spPr>
        <a:xfrm rot="5400000">
          <a:off x="1480016" y="2509782"/>
          <a:ext cx="802630" cy="913765"/>
        </a:xfrm>
        <a:prstGeom prst="bentUpArrow">
          <a:avLst>
            <a:gd name="adj1" fmla="val 32840"/>
            <a:gd name="adj2" fmla="val 25000"/>
            <a:gd name="adj3" fmla="val 3578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7BD6F9-55B5-A547-9FD3-45A54437A938}">
      <dsp:nvSpPr>
        <dsp:cNvPr id="0" name=""/>
        <dsp:cNvSpPr/>
      </dsp:nvSpPr>
      <dsp:spPr>
        <a:xfrm>
          <a:off x="1267368" y="1620051"/>
          <a:ext cx="1351156" cy="945765"/>
        </a:xfrm>
        <a:prstGeom prst="roundRect">
          <a:avLst>
            <a:gd name="adj" fmla="val 166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AATF Intervention</a:t>
          </a:r>
        </a:p>
      </dsp:txBody>
      <dsp:txXfrm>
        <a:off x="1313545" y="1666228"/>
        <a:ext cx="1258802" cy="853411"/>
      </dsp:txXfrm>
    </dsp:sp>
    <dsp:sp modelId="{876C887D-CB55-3345-8DFF-1AA54318D302}">
      <dsp:nvSpPr>
        <dsp:cNvPr id="0" name=""/>
        <dsp:cNvSpPr/>
      </dsp:nvSpPr>
      <dsp:spPr>
        <a:xfrm>
          <a:off x="2618524" y="1710251"/>
          <a:ext cx="982702" cy="7644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114300" lvl="1" indent="-114300" algn="l" defTabSz="533400">
            <a:lnSpc>
              <a:spcPct val="90000"/>
            </a:lnSpc>
            <a:spcBef>
              <a:spcPct val="0"/>
            </a:spcBef>
            <a:spcAft>
              <a:spcPct val="15000"/>
            </a:spcAft>
            <a:buChar char="•"/>
          </a:pPr>
          <a:r>
            <a:rPr lang="en-US" sz="1200" kern="1200"/>
            <a:t>12 weeks </a:t>
          </a:r>
        </a:p>
      </dsp:txBody>
      <dsp:txXfrm>
        <a:off x="2618524" y="1710251"/>
        <a:ext cx="982702" cy="764409"/>
      </dsp:txXfrm>
    </dsp:sp>
    <dsp:sp modelId="{17EB9466-9423-5441-A551-936DBD2DE8D0}">
      <dsp:nvSpPr>
        <dsp:cNvPr id="0" name=""/>
        <dsp:cNvSpPr/>
      </dsp:nvSpPr>
      <dsp:spPr>
        <a:xfrm rot="5400000">
          <a:off x="2745183" y="3572189"/>
          <a:ext cx="802630" cy="913765"/>
        </a:xfrm>
        <a:prstGeom prst="bentUpArrow">
          <a:avLst>
            <a:gd name="adj1" fmla="val 32840"/>
            <a:gd name="adj2" fmla="val 25000"/>
            <a:gd name="adj3" fmla="val 3578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337960-BFD4-FB40-BC47-128AAF4A9F1A}">
      <dsp:nvSpPr>
        <dsp:cNvPr id="0" name=""/>
        <dsp:cNvSpPr/>
      </dsp:nvSpPr>
      <dsp:spPr>
        <a:xfrm>
          <a:off x="2532535" y="2682458"/>
          <a:ext cx="1351156" cy="945765"/>
        </a:xfrm>
        <a:prstGeom prst="roundRect">
          <a:avLst>
            <a:gd name="adj" fmla="val 166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Posttest</a:t>
          </a:r>
        </a:p>
      </dsp:txBody>
      <dsp:txXfrm>
        <a:off x="2578712" y="2728635"/>
        <a:ext cx="1258802" cy="853411"/>
      </dsp:txXfrm>
    </dsp:sp>
    <dsp:sp modelId="{CFD9F1A0-13E0-F543-8AA4-040285E21651}">
      <dsp:nvSpPr>
        <dsp:cNvPr id="0" name=""/>
        <dsp:cNvSpPr/>
      </dsp:nvSpPr>
      <dsp:spPr>
        <a:xfrm>
          <a:off x="3641511" y="2743282"/>
          <a:ext cx="2640226" cy="7644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114300" lvl="1" indent="-114300" algn="l" defTabSz="533400">
            <a:lnSpc>
              <a:spcPct val="90000"/>
            </a:lnSpc>
            <a:spcBef>
              <a:spcPct val="0"/>
            </a:spcBef>
            <a:spcAft>
              <a:spcPct val="15000"/>
            </a:spcAft>
            <a:buChar char="•"/>
          </a:pPr>
          <a:r>
            <a:rPr lang="en-US" sz="1200" kern="1200"/>
            <a:t>Right after the completion</a:t>
          </a:r>
        </a:p>
        <a:p>
          <a:pPr marL="114300" lvl="1" indent="-114300" algn="l" defTabSz="533400">
            <a:lnSpc>
              <a:spcPct val="90000"/>
            </a:lnSpc>
            <a:spcBef>
              <a:spcPct val="0"/>
            </a:spcBef>
            <a:spcAft>
              <a:spcPct val="15000"/>
            </a:spcAft>
            <a:buChar char="•"/>
          </a:pPr>
          <a:r>
            <a:rPr lang="en-US" sz="1200" kern="1200" dirty="0"/>
            <a:t>HADS</a:t>
          </a:r>
        </a:p>
      </dsp:txBody>
      <dsp:txXfrm>
        <a:off x="3641511" y="2743282"/>
        <a:ext cx="2640226" cy="764409"/>
      </dsp:txXfrm>
    </dsp:sp>
    <dsp:sp modelId="{9FD6D245-697C-6D4A-9ABF-64DE5F9A2283}">
      <dsp:nvSpPr>
        <dsp:cNvPr id="0" name=""/>
        <dsp:cNvSpPr/>
      </dsp:nvSpPr>
      <dsp:spPr>
        <a:xfrm>
          <a:off x="3797702" y="3744865"/>
          <a:ext cx="1351156" cy="945765"/>
        </a:xfrm>
        <a:prstGeom prst="roundRect">
          <a:avLst>
            <a:gd name="adj" fmla="val 166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Retest </a:t>
          </a:r>
        </a:p>
      </dsp:txBody>
      <dsp:txXfrm>
        <a:off x="3843879" y="3791042"/>
        <a:ext cx="1258802" cy="853411"/>
      </dsp:txXfrm>
    </dsp:sp>
    <dsp:sp modelId="{2E860626-29E3-204D-99C3-A99EB3869743}">
      <dsp:nvSpPr>
        <dsp:cNvPr id="0" name=""/>
        <dsp:cNvSpPr/>
      </dsp:nvSpPr>
      <dsp:spPr>
        <a:xfrm>
          <a:off x="5003084" y="3844773"/>
          <a:ext cx="1278653" cy="7644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a:t>4 weeks after the completion </a:t>
          </a:r>
        </a:p>
      </dsp:txBody>
      <dsp:txXfrm>
        <a:off x="5003084" y="3844773"/>
        <a:ext cx="1278653" cy="764409"/>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4D49D1-470E-422E-A285-7591DBEED55E}" type="datetimeFigureOut">
              <a:rPr lang="en-US" smtClean="0"/>
              <a:t>4/14/23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142C71-4391-4F06-9FDE-16D80DF454F6}" type="slidenum">
              <a:rPr lang="en-US" smtClean="0"/>
              <a:t>‹#›</a:t>
            </a:fld>
            <a:endParaRPr lang="en-US"/>
          </a:p>
        </p:txBody>
      </p:sp>
    </p:spTree>
    <p:extLst>
      <p:ext uri="{BB962C8B-B14F-4D97-AF65-F5344CB8AC3E}">
        <p14:creationId xmlns:p14="http://schemas.microsoft.com/office/powerpoint/2010/main" val="3539958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B21790-5B45-44C0-A7F7-0A934303A17A}" type="slidenum">
              <a:rPr lang="en-US" smtClean="0"/>
              <a:t>1</a:t>
            </a:fld>
            <a:endParaRPr lang="en-US"/>
          </a:p>
        </p:txBody>
      </p:sp>
    </p:spTree>
    <p:extLst>
      <p:ext uri="{BB962C8B-B14F-4D97-AF65-F5344CB8AC3E}">
        <p14:creationId xmlns:p14="http://schemas.microsoft.com/office/powerpoint/2010/main" val="39937286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B21790-5B45-44C0-A7F7-0A934303A17A}" type="slidenum">
              <a:rPr lang="en-US" smtClean="0"/>
              <a:t>13</a:t>
            </a:fld>
            <a:endParaRPr lang="en-US"/>
          </a:p>
        </p:txBody>
      </p:sp>
    </p:spTree>
    <p:extLst>
      <p:ext uri="{BB962C8B-B14F-4D97-AF65-F5344CB8AC3E}">
        <p14:creationId xmlns:p14="http://schemas.microsoft.com/office/powerpoint/2010/main" val="72514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List all measures and be prepared to discuss, for each measure, list a couple that you did NOT chose and say why you eliminated them. When you list your measure, say WHY you selected it, describe it in terms of number of items, how administered , scored and interpreted, how long it takes to complete, and psychometrics and whether it has been used before In your population. if not used before In your population, you will need to make the case even further why you chose that measure</a:t>
            </a:r>
          </a:p>
          <a:p>
            <a:endParaRPr lang="en-US" dirty="0"/>
          </a:p>
        </p:txBody>
      </p:sp>
      <p:sp>
        <p:nvSpPr>
          <p:cNvPr id="4" name="Slide Number Placeholder 3"/>
          <p:cNvSpPr>
            <a:spLocks noGrp="1"/>
          </p:cNvSpPr>
          <p:nvPr>
            <p:ph type="sldNum" sz="quarter" idx="10"/>
          </p:nvPr>
        </p:nvSpPr>
        <p:spPr/>
        <p:txBody>
          <a:bodyPr/>
          <a:lstStyle/>
          <a:p>
            <a:fld id="{94B21790-5B45-44C0-A7F7-0A934303A17A}" type="slidenum">
              <a:rPr lang="en-US" smtClean="0"/>
              <a:t>14</a:t>
            </a:fld>
            <a:endParaRPr lang="en-US"/>
          </a:p>
        </p:txBody>
      </p:sp>
    </p:spTree>
    <p:extLst>
      <p:ext uri="{BB962C8B-B14F-4D97-AF65-F5344CB8AC3E}">
        <p14:creationId xmlns:p14="http://schemas.microsoft.com/office/powerpoint/2010/main" val="413436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Higher scores indicate higher anxiety and depressive symptoms, respectively. </a:t>
            </a:r>
          </a:p>
          <a:p>
            <a:endParaRPr lang="en-US" dirty="0"/>
          </a:p>
        </p:txBody>
      </p:sp>
      <p:sp>
        <p:nvSpPr>
          <p:cNvPr id="4" name="Slide Number Placeholder 3"/>
          <p:cNvSpPr>
            <a:spLocks noGrp="1"/>
          </p:cNvSpPr>
          <p:nvPr>
            <p:ph type="sldNum" sz="quarter" idx="5"/>
          </p:nvPr>
        </p:nvSpPr>
        <p:spPr/>
        <p:txBody>
          <a:bodyPr/>
          <a:lstStyle/>
          <a:p>
            <a:fld id="{AC142C71-4391-4F06-9FDE-16D80DF454F6}" type="slidenum">
              <a:rPr lang="en-US" smtClean="0"/>
              <a:t>16</a:t>
            </a:fld>
            <a:endParaRPr lang="en-US"/>
          </a:p>
        </p:txBody>
      </p:sp>
    </p:spTree>
    <p:extLst>
      <p:ext uri="{BB962C8B-B14F-4D97-AF65-F5344CB8AC3E}">
        <p14:creationId xmlns:p14="http://schemas.microsoft.com/office/powerpoint/2010/main" val="16440357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B21790-5B45-44C0-A7F7-0A934303A17A}" type="slidenum">
              <a:rPr lang="en-US" smtClean="0"/>
              <a:t>17</a:t>
            </a:fld>
            <a:endParaRPr lang="en-US"/>
          </a:p>
        </p:txBody>
      </p:sp>
    </p:spTree>
    <p:extLst>
      <p:ext uri="{BB962C8B-B14F-4D97-AF65-F5344CB8AC3E}">
        <p14:creationId xmlns:p14="http://schemas.microsoft.com/office/powerpoint/2010/main" val="1603016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B21790-5B45-44C0-A7F7-0A934303A17A}" type="slidenum">
              <a:rPr lang="en-US" smtClean="0"/>
              <a:t>19</a:t>
            </a:fld>
            <a:endParaRPr lang="en-US"/>
          </a:p>
        </p:txBody>
      </p:sp>
    </p:spTree>
    <p:extLst>
      <p:ext uri="{BB962C8B-B14F-4D97-AF65-F5344CB8AC3E}">
        <p14:creationId xmlns:p14="http://schemas.microsoft.com/office/powerpoint/2010/main" val="35822232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lvl="0" algn="l" defTabSz="914400" rtl="0" eaLnBrk="1" fontAlgn="auto" latinLnBrk="0" hangingPunct="1">
              <a:lnSpc>
                <a:spcPct val="100000"/>
              </a:lnSpc>
              <a:spcBef>
                <a:spcPts val="0"/>
              </a:spcBef>
              <a:spcAft>
                <a:spcPts val="0"/>
              </a:spcAft>
              <a:buClrTx/>
              <a:buSzTx/>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4B21790-5B45-44C0-A7F7-0A934303A17A}" type="slidenum">
              <a:rPr lang="en-US" smtClean="0"/>
              <a:t>20</a:t>
            </a:fld>
            <a:endParaRPr lang="en-US"/>
          </a:p>
        </p:txBody>
      </p:sp>
    </p:spTree>
    <p:extLst>
      <p:ext uri="{BB962C8B-B14F-4D97-AF65-F5344CB8AC3E}">
        <p14:creationId xmlns:p14="http://schemas.microsoft.com/office/powerpoint/2010/main" val="1962246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3891"/>
            <a:ext cx="5486400" cy="4356075"/>
          </a:xfrm>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4B21790-5B45-44C0-A7F7-0A934303A17A}" type="slidenum">
              <a:rPr lang="en-US" smtClean="0"/>
              <a:t>21</a:t>
            </a:fld>
            <a:endParaRPr lang="en-US"/>
          </a:p>
        </p:txBody>
      </p:sp>
    </p:spTree>
    <p:extLst>
      <p:ext uri="{BB962C8B-B14F-4D97-AF65-F5344CB8AC3E}">
        <p14:creationId xmlns:p14="http://schemas.microsoft.com/office/powerpoint/2010/main" val="34102472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3891"/>
            <a:ext cx="5486400" cy="4356075"/>
          </a:xfrm>
        </p:spPr>
        <p:txBody>
          <a:bodyPr>
            <a:normAutofit/>
          </a:bodyPr>
          <a:lstStyle/>
          <a:p>
            <a:r>
              <a:rPr lang="en-US" sz="1200" kern="1200" dirty="0">
                <a:solidFill>
                  <a:schemeClr val="tx1"/>
                </a:solidFill>
                <a:effectLst/>
                <a:latin typeface="+mn-lt"/>
                <a:ea typeface="+mn-ea"/>
                <a:cs typeface="+mn-cs"/>
              </a:rPr>
              <a:t>When describing intervention. What you are going to  teach staff and patients and how you are going to monitor that. Details in discussion.  Handwashing, stay away from face,. </a:t>
            </a:r>
          </a:p>
        </p:txBody>
      </p:sp>
      <p:sp>
        <p:nvSpPr>
          <p:cNvPr id="4" name="Slide Number Placeholder 3"/>
          <p:cNvSpPr>
            <a:spLocks noGrp="1"/>
          </p:cNvSpPr>
          <p:nvPr>
            <p:ph type="sldNum" sz="quarter" idx="10"/>
          </p:nvPr>
        </p:nvSpPr>
        <p:spPr/>
        <p:txBody>
          <a:bodyPr/>
          <a:lstStyle/>
          <a:p>
            <a:fld id="{94B21790-5B45-44C0-A7F7-0A934303A17A}" type="slidenum">
              <a:rPr lang="en-US" smtClean="0"/>
              <a:t>22</a:t>
            </a:fld>
            <a:endParaRPr lang="en-US"/>
          </a:p>
        </p:txBody>
      </p:sp>
    </p:spTree>
    <p:extLst>
      <p:ext uri="{BB962C8B-B14F-4D97-AF65-F5344CB8AC3E}">
        <p14:creationId xmlns:p14="http://schemas.microsoft.com/office/powerpoint/2010/main" val="42261845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B21790-5B45-44C0-A7F7-0A934303A17A}" type="slidenum">
              <a:rPr lang="en-US" smtClean="0"/>
              <a:t>25</a:t>
            </a:fld>
            <a:endParaRPr lang="en-US"/>
          </a:p>
        </p:txBody>
      </p:sp>
    </p:spTree>
    <p:extLst>
      <p:ext uri="{BB962C8B-B14F-4D97-AF65-F5344CB8AC3E}">
        <p14:creationId xmlns:p14="http://schemas.microsoft.com/office/powerpoint/2010/main" val="4260243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B21790-5B45-44C0-A7F7-0A934303A17A}" type="slidenum">
              <a:rPr lang="en-US" smtClean="0"/>
              <a:t>2</a:t>
            </a:fld>
            <a:endParaRPr lang="en-US"/>
          </a:p>
        </p:txBody>
      </p:sp>
    </p:spTree>
    <p:extLst>
      <p:ext uri="{BB962C8B-B14F-4D97-AF65-F5344CB8AC3E}">
        <p14:creationId xmlns:p14="http://schemas.microsoft.com/office/powerpoint/2010/main" val="1079812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B21790-5B45-44C0-A7F7-0A934303A17A}" type="slidenum">
              <a:rPr lang="en-US" smtClean="0"/>
              <a:t>3</a:t>
            </a:fld>
            <a:endParaRPr lang="en-US"/>
          </a:p>
        </p:txBody>
      </p:sp>
    </p:spTree>
    <p:extLst>
      <p:ext uri="{BB962C8B-B14F-4D97-AF65-F5344CB8AC3E}">
        <p14:creationId xmlns:p14="http://schemas.microsoft.com/office/powerpoint/2010/main" val="3220700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B21790-5B45-44C0-A7F7-0A934303A17A}" type="slidenum">
              <a:rPr lang="en-US" smtClean="0"/>
              <a:t>4</a:t>
            </a:fld>
            <a:endParaRPr lang="en-US"/>
          </a:p>
        </p:txBody>
      </p:sp>
    </p:spTree>
    <p:extLst>
      <p:ext uri="{BB962C8B-B14F-4D97-AF65-F5344CB8AC3E}">
        <p14:creationId xmlns:p14="http://schemas.microsoft.com/office/powerpoint/2010/main" val="3922037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B21790-5B45-44C0-A7F7-0A934303A17A}" type="slidenum">
              <a:rPr lang="en-US" smtClean="0"/>
              <a:t>5</a:t>
            </a:fld>
            <a:endParaRPr lang="en-US"/>
          </a:p>
        </p:txBody>
      </p:sp>
    </p:spTree>
    <p:extLst>
      <p:ext uri="{BB962C8B-B14F-4D97-AF65-F5344CB8AC3E}">
        <p14:creationId xmlns:p14="http://schemas.microsoft.com/office/powerpoint/2010/main" val="3346385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3891"/>
            <a:ext cx="5486400" cy="4356075"/>
          </a:xfrm>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Discuss your theory, at least two others that you considered and discarded, WHY you discarded those, WHY you chose your theory and HOW your theory guided your study (at a minimum, theory will relate to hypotheses and  outcomes )</a:t>
            </a:r>
          </a:p>
          <a:p>
            <a:endParaRPr lang="en-US" dirty="0"/>
          </a:p>
        </p:txBody>
      </p:sp>
      <p:sp>
        <p:nvSpPr>
          <p:cNvPr id="4" name="Slide Number Placeholder 3"/>
          <p:cNvSpPr>
            <a:spLocks noGrp="1"/>
          </p:cNvSpPr>
          <p:nvPr>
            <p:ph type="sldNum" sz="quarter" idx="10"/>
          </p:nvPr>
        </p:nvSpPr>
        <p:spPr/>
        <p:txBody>
          <a:bodyPr/>
          <a:lstStyle/>
          <a:p>
            <a:fld id="{94B21790-5B45-44C0-A7F7-0A934303A17A}" type="slidenum">
              <a:rPr lang="en-US" smtClean="0"/>
              <a:t>7</a:t>
            </a:fld>
            <a:endParaRPr lang="en-US"/>
          </a:p>
        </p:txBody>
      </p:sp>
    </p:spTree>
    <p:extLst>
      <p:ext uri="{BB962C8B-B14F-4D97-AF65-F5344CB8AC3E}">
        <p14:creationId xmlns:p14="http://schemas.microsoft.com/office/powerpoint/2010/main" val="517070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theories we considered, I will be happy to talk about them during the discussion (for the time sake) </a:t>
            </a:r>
          </a:p>
        </p:txBody>
      </p:sp>
      <p:sp>
        <p:nvSpPr>
          <p:cNvPr id="4" name="Slide Number Placeholder 3"/>
          <p:cNvSpPr>
            <a:spLocks noGrp="1"/>
          </p:cNvSpPr>
          <p:nvPr>
            <p:ph type="sldNum" sz="quarter" idx="5"/>
          </p:nvPr>
        </p:nvSpPr>
        <p:spPr/>
        <p:txBody>
          <a:bodyPr/>
          <a:lstStyle/>
          <a:p>
            <a:fld id="{AC142C71-4391-4F06-9FDE-16D80DF454F6}" type="slidenum">
              <a:rPr lang="en-US" smtClean="0"/>
              <a:t>8</a:t>
            </a:fld>
            <a:endParaRPr lang="en-US"/>
          </a:p>
        </p:txBody>
      </p:sp>
    </p:spTree>
    <p:extLst>
      <p:ext uri="{BB962C8B-B14F-4D97-AF65-F5344CB8AC3E}">
        <p14:creationId xmlns:p14="http://schemas.microsoft.com/office/powerpoint/2010/main" val="1850392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C142C71-4391-4F06-9FDE-16D80DF454F6}" type="slidenum">
              <a:rPr lang="en-US" smtClean="0"/>
              <a:t>9</a:t>
            </a:fld>
            <a:endParaRPr lang="en-US"/>
          </a:p>
        </p:txBody>
      </p:sp>
    </p:spTree>
    <p:extLst>
      <p:ext uri="{BB962C8B-B14F-4D97-AF65-F5344CB8AC3E}">
        <p14:creationId xmlns:p14="http://schemas.microsoft.com/office/powerpoint/2010/main" val="278325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C142C71-4391-4F06-9FDE-16D80DF454F6}" type="slidenum">
              <a:rPr lang="en-US" smtClean="0"/>
              <a:t>11</a:t>
            </a:fld>
            <a:endParaRPr lang="en-US"/>
          </a:p>
        </p:txBody>
      </p:sp>
    </p:spTree>
    <p:extLst>
      <p:ext uri="{BB962C8B-B14F-4D97-AF65-F5344CB8AC3E}">
        <p14:creationId xmlns:p14="http://schemas.microsoft.com/office/powerpoint/2010/main" val="3074749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16A4FC3F-A28F-4920-A62C-8D05DBDABA31}" type="datetimeFigureOut">
              <a:rPr lang="en-US" smtClean="0"/>
              <a:t>4/14/23</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2CB530A5-BB4F-4FB2-B094-F38DA063E7DC}" type="slidenum">
              <a:rPr lang="en-US" smtClean="0"/>
              <a:t>‹#›</a:t>
            </a:fld>
            <a:endParaRPr lang="en-US"/>
          </a:p>
        </p:txBody>
      </p:sp>
    </p:spTree>
    <p:extLst>
      <p:ext uri="{BB962C8B-B14F-4D97-AF65-F5344CB8AC3E}">
        <p14:creationId xmlns:p14="http://schemas.microsoft.com/office/powerpoint/2010/main" val="1710784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A4FC3F-A28F-4920-A62C-8D05DBDABA31}" type="datetimeFigureOut">
              <a:rPr lang="en-US" smtClean="0"/>
              <a:t>4/14/23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530A5-BB4F-4FB2-B094-F38DA063E7DC}" type="slidenum">
              <a:rPr lang="en-US" smtClean="0"/>
              <a:t>‹#›</a:t>
            </a:fld>
            <a:endParaRPr lang="en-US"/>
          </a:p>
        </p:txBody>
      </p:sp>
    </p:spTree>
    <p:extLst>
      <p:ext uri="{BB962C8B-B14F-4D97-AF65-F5344CB8AC3E}">
        <p14:creationId xmlns:p14="http://schemas.microsoft.com/office/powerpoint/2010/main" val="32402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16A4FC3F-A28F-4920-A62C-8D05DBDABA31}" type="datetimeFigureOut">
              <a:rPr lang="en-US" smtClean="0"/>
              <a:t>4/14/23</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2CB530A5-BB4F-4FB2-B094-F38DA063E7DC}" type="slidenum">
              <a:rPr lang="en-US" smtClean="0"/>
              <a:t>‹#›</a:t>
            </a:fld>
            <a:endParaRPr lang="en-US"/>
          </a:p>
        </p:txBody>
      </p:sp>
    </p:spTree>
    <p:extLst>
      <p:ext uri="{BB962C8B-B14F-4D97-AF65-F5344CB8AC3E}">
        <p14:creationId xmlns:p14="http://schemas.microsoft.com/office/powerpoint/2010/main" val="370991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A4FC3F-A28F-4920-A62C-8D05DBDABA31}" type="datetimeFigureOut">
              <a:rPr lang="en-US" smtClean="0"/>
              <a:t>4/14/23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530A5-BB4F-4FB2-B094-F38DA063E7DC}" type="slidenum">
              <a:rPr lang="en-US" smtClean="0"/>
              <a:t>‹#›</a:t>
            </a:fld>
            <a:endParaRPr lang="en-US"/>
          </a:p>
        </p:txBody>
      </p:sp>
    </p:spTree>
    <p:extLst>
      <p:ext uri="{BB962C8B-B14F-4D97-AF65-F5344CB8AC3E}">
        <p14:creationId xmlns:p14="http://schemas.microsoft.com/office/powerpoint/2010/main" val="2011435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16A4FC3F-A28F-4920-A62C-8D05DBDABA31}" type="datetimeFigureOut">
              <a:rPr lang="en-US" smtClean="0"/>
              <a:t>4/14/23</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2CB530A5-BB4F-4FB2-B094-F38DA063E7DC}" type="slidenum">
              <a:rPr lang="en-US" smtClean="0"/>
              <a:t>‹#›</a:t>
            </a:fld>
            <a:endParaRPr lang="en-US"/>
          </a:p>
        </p:txBody>
      </p:sp>
    </p:spTree>
    <p:extLst>
      <p:ext uri="{BB962C8B-B14F-4D97-AF65-F5344CB8AC3E}">
        <p14:creationId xmlns:p14="http://schemas.microsoft.com/office/powerpoint/2010/main" val="434341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16A4FC3F-A28F-4920-A62C-8D05DBDABA31}" type="datetimeFigureOut">
              <a:rPr lang="en-US" smtClean="0"/>
              <a:t>4/14/23</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2CB530A5-BB4F-4FB2-B094-F38DA063E7DC}" type="slidenum">
              <a:rPr lang="en-US" smtClean="0"/>
              <a:t>‹#›</a:t>
            </a:fld>
            <a:endParaRPr lang="en-US"/>
          </a:p>
        </p:txBody>
      </p:sp>
    </p:spTree>
    <p:extLst>
      <p:ext uri="{BB962C8B-B14F-4D97-AF65-F5344CB8AC3E}">
        <p14:creationId xmlns:p14="http://schemas.microsoft.com/office/powerpoint/2010/main" val="3699022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16A4FC3F-A28F-4920-A62C-8D05DBDABA31}" type="datetimeFigureOut">
              <a:rPr lang="en-US" smtClean="0"/>
              <a:t>4/14/23</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2CB530A5-BB4F-4FB2-B094-F38DA063E7DC}" type="slidenum">
              <a:rPr lang="en-US" smtClean="0"/>
              <a:t>‹#›</a:t>
            </a:fld>
            <a:endParaRPr lang="en-US"/>
          </a:p>
        </p:txBody>
      </p:sp>
    </p:spTree>
    <p:extLst>
      <p:ext uri="{BB962C8B-B14F-4D97-AF65-F5344CB8AC3E}">
        <p14:creationId xmlns:p14="http://schemas.microsoft.com/office/powerpoint/2010/main" val="3079555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A4FC3F-A28F-4920-A62C-8D05DBDABA31}" type="datetimeFigureOut">
              <a:rPr lang="en-US" smtClean="0"/>
              <a:t>4/14/23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B530A5-BB4F-4FB2-B094-F38DA063E7DC}" type="slidenum">
              <a:rPr lang="en-US" smtClean="0"/>
              <a:t>‹#›</a:t>
            </a:fld>
            <a:endParaRPr lang="en-US"/>
          </a:p>
        </p:txBody>
      </p:sp>
    </p:spTree>
    <p:extLst>
      <p:ext uri="{BB962C8B-B14F-4D97-AF65-F5344CB8AC3E}">
        <p14:creationId xmlns:p14="http://schemas.microsoft.com/office/powerpoint/2010/main" val="4114393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16A4FC3F-A28F-4920-A62C-8D05DBDABA31}" type="datetimeFigureOut">
              <a:rPr lang="en-US" smtClean="0"/>
              <a:t>4/14/23</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2CB530A5-BB4F-4FB2-B094-F38DA063E7DC}" type="slidenum">
              <a:rPr lang="en-US" smtClean="0"/>
              <a:t>‹#›</a:t>
            </a:fld>
            <a:endParaRPr lang="en-US"/>
          </a:p>
        </p:txBody>
      </p:sp>
    </p:spTree>
    <p:extLst>
      <p:ext uri="{BB962C8B-B14F-4D97-AF65-F5344CB8AC3E}">
        <p14:creationId xmlns:p14="http://schemas.microsoft.com/office/powerpoint/2010/main" val="1199897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6A4FC3F-A28F-4920-A62C-8D05DBDABA31}" type="datetimeFigureOut">
              <a:rPr lang="en-US" smtClean="0"/>
              <a:t>4/14/23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B530A5-BB4F-4FB2-B094-F38DA063E7DC}" type="slidenum">
              <a:rPr lang="en-US" smtClean="0"/>
              <a:t>‹#›</a:t>
            </a:fld>
            <a:endParaRPr lang="en-US"/>
          </a:p>
        </p:txBody>
      </p:sp>
    </p:spTree>
    <p:extLst>
      <p:ext uri="{BB962C8B-B14F-4D97-AF65-F5344CB8AC3E}">
        <p14:creationId xmlns:p14="http://schemas.microsoft.com/office/powerpoint/2010/main" val="2643989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16A4FC3F-A28F-4920-A62C-8D05DBDABA31}" type="datetimeFigureOut">
              <a:rPr lang="en-US" smtClean="0"/>
              <a:t>4/14/23</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2CB530A5-BB4F-4FB2-B094-F38DA063E7DC}" type="slidenum">
              <a:rPr lang="en-US" smtClean="0"/>
              <a:t>‹#›</a:t>
            </a:fld>
            <a:endParaRPr lang="en-US"/>
          </a:p>
        </p:txBody>
      </p:sp>
    </p:spTree>
    <p:extLst>
      <p:ext uri="{BB962C8B-B14F-4D97-AF65-F5344CB8AC3E}">
        <p14:creationId xmlns:p14="http://schemas.microsoft.com/office/powerpoint/2010/main" val="3042016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16A4FC3F-A28F-4920-A62C-8D05DBDABA31}" type="datetimeFigureOut">
              <a:rPr lang="en-US" smtClean="0"/>
              <a:t>4/14/23</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2CB530A5-BB4F-4FB2-B094-F38DA063E7DC}" type="slidenum">
              <a:rPr lang="en-US" smtClean="0"/>
              <a:t>‹#›</a:t>
            </a:fld>
            <a:endParaRPr lang="en-US"/>
          </a:p>
        </p:txBody>
      </p:sp>
    </p:spTree>
    <p:extLst>
      <p:ext uri="{BB962C8B-B14F-4D97-AF65-F5344CB8AC3E}">
        <p14:creationId xmlns:p14="http://schemas.microsoft.com/office/powerpoint/2010/main" val="372275275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doi.org/10.1080/00223891.2010.513295" TargetMode="External"/><Relationship Id="rId2" Type="http://schemas.openxmlformats.org/officeDocument/2006/relationships/hyperlink" Target="https://doi.org/10.12688/wellcomeopenres.14927.1"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doi.org/https:/doi.org/10.1016/0272-7358(88)90050-5" TargetMode="External"/><Relationship Id="rId2" Type="http://schemas.openxmlformats.org/officeDocument/2006/relationships/hyperlink" Target="https://doi.org/10.1037/0022-006X.56.6.893" TargetMode="External"/><Relationship Id="rId1" Type="http://schemas.openxmlformats.org/officeDocument/2006/relationships/slideLayout" Target="../slideLayouts/slideLayout2.xml"/><Relationship Id="rId4" Type="http://schemas.openxmlformats.org/officeDocument/2006/relationships/hyperlink" Target="https://doi.org/10.1080/09602011.2019.1575245"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doi.org/10.1080/0164212X.2011.543641" TargetMode="External"/><Relationship Id="rId2" Type="http://schemas.openxmlformats.org/officeDocument/2006/relationships/hyperlink" Target="https://doi.org/10.1111/j.1365-2850.2008.01268.x" TargetMode="External"/><Relationship Id="rId1" Type="http://schemas.openxmlformats.org/officeDocument/2006/relationships/slideLayout" Target="../slideLayouts/slideLayout2.xml"/><Relationship Id="rId4" Type="http://schemas.openxmlformats.org/officeDocument/2006/relationships/hyperlink" Target="https://doi.org/10.1111/jocn.15359"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doi.org/10.4037/ajcc2007.16.6.575" TargetMode="External"/><Relationship Id="rId2" Type="http://schemas.openxmlformats.org/officeDocument/2006/relationships/hyperlink" Target="https://doi.org/10.1037/rep0000216" TargetMode="External"/><Relationship Id="rId1" Type="http://schemas.openxmlformats.org/officeDocument/2006/relationships/slideLayout" Target="../slideLayouts/slideLayout2.xml"/><Relationship Id="rId5" Type="http://schemas.openxmlformats.org/officeDocument/2006/relationships/hyperlink" Target="https://doi.org/10.1111/scs.12250" TargetMode="External"/><Relationship Id="rId4" Type="http://schemas.openxmlformats.org/officeDocument/2006/relationships/hyperlink" Target="https://doi.org/10.1016/j.apmr.2018.07.44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oi.org/10.1016/S0165-0327(97)00103-1" TargetMode="External"/><Relationship Id="rId2" Type="http://schemas.openxmlformats.org/officeDocument/2006/relationships/hyperlink" Target="https://doi.org/10.1097/HTR.0000000000000435" TargetMode="External"/><Relationship Id="rId1" Type="http://schemas.openxmlformats.org/officeDocument/2006/relationships/slideLayout" Target="../slideLayouts/slideLayout2.xml"/><Relationship Id="rId4" Type="http://schemas.openxmlformats.org/officeDocument/2006/relationships/hyperlink" Target="https://doi.org/10.1111/j.1547-5069.2005.00004.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doi.org/10.1080/02699050110074187" TargetMode="External"/><Relationship Id="rId2" Type="http://schemas.openxmlformats.org/officeDocument/2006/relationships/hyperlink" Target="https://doi.org/10.1037/neu0000398"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doi.org/10.1038/s41598-019-42280-0" TargetMode="External"/><Relationship Id="rId2" Type="http://schemas.openxmlformats.org/officeDocument/2006/relationships/hyperlink" Target="https://doi.org/10.1371/journal.pone.0222846"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doi.org/10.1080/02699050802366002" TargetMode="External"/><Relationship Id="rId2" Type="http://schemas.openxmlformats.org/officeDocument/2006/relationships/hyperlink" Target="https://doi.org/10.1007/s10464-015-9758-3"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doi.org/10.1038/s41598-020-76889-3" TargetMode="External"/><Relationship Id="rId2" Type="http://schemas.openxmlformats.org/officeDocument/2006/relationships/hyperlink" Target="https://journals.lww.com/nsca-scj/Fulltext/2010/06000/How_Personal_Trainers_Can_Use_Self_Efficacy_Theory.8.asp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doi.org/10.1080/713755502" TargetMode="External"/><Relationship Id="rId2" Type="http://schemas.openxmlformats.org/officeDocument/2006/relationships/hyperlink" Target="https://doi.org/10.2147/PRBM.S113264" TargetMode="External"/><Relationship Id="rId1" Type="http://schemas.openxmlformats.org/officeDocument/2006/relationships/slideLayout" Target="../slideLayouts/slideLayout2.xml"/><Relationship Id="rId4" Type="http://schemas.openxmlformats.org/officeDocument/2006/relationships/hyperlink" Target="https://doi.org/10.1176/jnp.2007.19.2.106"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doi.org/10.1046/j.1525-1497.2001.016009606.x" TargetMode="External"/><Relationship Id="rId2" Type="http://schemas.openxmlformats.org/officeDocument/2006/relationships/hyperlink" Target="https://doi.org/10.1176/appi.ajp.159.8.1315" TargetMode="External"/><Relationship Id="rId1" Type="http://schemas.openxmlformats.org/officeDocument/2006/relationships/slideLayout" Target="../slideLayouts/slideLayout2.xml"/><Relationship Id="rId5" Type="http://schemas.openxmlformats.org/officeDocument/2006/relationships/hyperlink" Target="https://doi.org/10.1002/gps.1330" TargetMode="External"/><Relationship Id="rId4" Type="http://schemas.openxmlformats.org/officeDocument/2006/relationships/hyperlink" Target="https://doi.org/10.1016/j.bjoms.2018.09.004"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doi.org/10.1016/j.psychres.2012.01.030" TargetMode="External"/><Relationship Id="rId2" Type="http://schemas.openxmlformats.org/officeDocument/2006/relationships/hyperlink" Target="https://doi.org/10.1016/j.jpsychores.2017.07.002" TargetMode="External"/><Relationship Id="rId1" Type="http://schemas.openxmlformats.org/officeDocument/2006/relationships/slideLayout" Target="../slideLayouts/slideLayout2.xml"/><Relationship Id="rId4" Type="http://schemas.openxmlformats.org/officeDocument/2006/relationships/hyperlink" Target="https://doi.org/10.1007/BF01876570"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doi.org/10.3109/09638288.2011.650309" TargetMode="External"/><Relationship Id="rId2" Type="http://schemas.openxmlformats.org/officeDocument/2006/relationships/hyperlink" Target="https://doi.org/10.1037/neu0000221" TargetMode="External"/><Relationship Id="rId1" Type="http://schemas.openxmlformats.org/officeDocument/2006/relationships/slideLayout" Target="../slideLayouts/slideLayout2.xml"/><Relationship Id="rId5" Type="http://schemas.openxmlformats.org/officeDocument/2006/relationships/hyperlink" Target="https://doi.org/10.1080/02699050903196696" TargetMode="External"/><Relationship Id="rId4" Type="http://schemas.openxmlformats.org/officeDocument/2006/relationships/hyperlink" Target="https://doi.org/10.2752/175303712X13316289505260"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doi.org/10.1016/j.jpsychores.2013.10.019" TargetMode="External"/><Relationship Id="rId2" Type="http://schemas.openxmlformats.org/officeDocument/2006/relationships/hyperlink" Target="https://doi.org/10.1080/09297049.2018.1432585" TargetMode="External"/><Relationship Id="rId1" Type="http://schemas.openxmlformats.org/officeDocument/2006/relationships/slideLayout" Target="../slideLayouts/slideLayout2.xml"/><Relationship Id="rId4" Type="http://schemas.openxmlformats.org/officeDocument/2006/relationships/hyperlink" Target="https://doi.org/10.1192/bjp.128.2.156"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doi.org/10.5535/arm.2012.36.6.756" TargetMode="External"/><Relationship Id="rId2" Type="http://schemas.openxmlformats.org/officeDocument/2006/relationships/hyperlink" Target="https://doi.org/10.1093/occmed/kqu024"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doi.org/10.1097/htr.0000000000000131" TargetMode="External"/><Relationship Id="rId2" Type="http://schemas.openxmlformats.org/officeDocument/2006/relationships/hyperlink" Target="https://doi.org/10.3390/ijerph17228466"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oi.org/10.1177/1534735415580678" TargetMode="External"/><Relationship Id="rId2" Type="http://schemas.openxmlformats.org/officeDocument/2006/relationships/hyperlink" Target="https://doi.org/10.1177/1359105317705979" TargetMode="External"/><Relationship Id="rId1" Type="http://schemas.openxmlformats.org/officeDocument/2006/relationships/slideLayout" Target="../slideLayouts/slideLayout2.xml"/><Relationship Id="rId4" Type="http://schemas.openxmlformats.org/officeDocument/2006/relationships/hyperlink" Target="https://doi.org/10.1136/bmj.n972"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doi.org/10.1080/09602011.2019.1600554" TargetMode="External"/><Relationship Id="rId2" Type="http://schemas.openxmlformats.org/officeDocument/2006/relationships/hyperlink" Target="https://doi.org/10.1007/s10072-021-05455-0" TargetMode="External"/><Relationship Id="rId1" Type="http://schemas.openxmlformats.org/officeDocument/2006/relationships/slideLayout" Target="../slideLayouts/slideLayout2.xml"/><Relationship Id="rId4" Type="http://schemas.openxmlformats.org/officeDocument/2006/relationships/hyperlink" Target="https://doi.org/10.1111/j.1600-0447.1983.tb09716.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1C19C15-3825-40E1-A881-2DD301C8A19F}"/>
              </a:ext>
            </a:extLst>
          </p:cNvPr>
          <p:cNvSpPr>
            <a:spLocks noGrp="1"/>
          </p:cNvSpPr>
          <p:nvPr>
            <p:ph type="ctrTitle"/>
          </p:nvPr>
        </p:nvSpPr>
        <p:spPr/>
        <p:txBody>
          <a:bodyPr>
            <a:normAutofit fontScale="90000"/>
          </a:bodyPr>
          <a:lstStyle/>
          <a:p>
            <a:r>
              <a:rPr lang="en-US"/>
              <a:t>Animal-Assisted Green Care Farming for Patients with Traumatic Brain Injury</a:t>
            </a:r>
            <a:endParaRPr lang="en-US" dirty="0"/>
          </a:p>
        </p:txBody>
      </p:sp>
      <p:sp>
        <p:nvSpPr>
          <p:cNvPr id="2" name="Subtitle 1">
            <a:extLst>
              <a:ext uri="{FF2B5EF4-FFF2-40B4-BE49-F238E27FC236}">
                <a16:creationId xmlns:a16="http://schemas.microsoft.com/office/drawing/2014/main" id="{6828A292-E862-4EC3-ACE6-DD88F29F68D4}"/>
              </a:ext>
            </a:extLst>
          </p:cNvPr>
          <p:cNvSpPr>
            <a:spLocks noGrp="1"/>
          </p:cNvSpPr>
          <p:nvPr>
            <p:ph type="subTitle" idx="1"/>
          </p:nvPr>
        </p:nvSpPr>
        <p:spPr/>
        <p:txBody>
          <a:bodyPr/>
          <a:lstStyle/>
          <a:p>
            <a:r>
              <a:rPr lang="en-US" dirty="0"/>
              <a:t>Alex Sargsyan</a:t>
            </a:r>
          </a:p>
          <a:p>
            <a:r>
              <a:rPr lang="en-US" dirty="0"/>
              <a:t>ETSU College of Nursing</a:t>
            </a:r>
          </a:p>
        </p:txBody>
      </p:sp>
    </p:spTree>
    <p:extLst>
      <p:ext uri="{BB962C8B-B14F-4D97-AF65-F5344CB8AC3E}">
        <p14:creationId xmlns:p14="http://schemas.microsoft.com/office/powerpoint/2010/main" val="825899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58F7-0593-B34E-8669-B9F4A266FF16}"/>
              </a:ext>
            </a:extLst>
          </p:cNvPr>
          <p:cNvSpPr>
            <a:spLocks noGrp="1"/>
          </p:cNvSpPr>
          <p:nvPr>
            <p:ph type="title"/>
          </p:nvPr>
        </p:nvSpPr>
        <p:spPr/>
        <p:txBody>
          <a:bodyPr>
            <a:normAutofit fontScale="90000"/>
          </a:bodyPr>
          <a:lstStyle/>
          <a:p>
            <a:r>
              <a:rPr lang="en-US"/>
              <a:t>Comparison of Salutogenesis, Social Support and Self-Efficacy Theories (cont.)</a:t>
            </a:r>
            <a:endParaRPr lang="en-US" dirty="0"/>
          </a:p>
        </p:txBody>
      </p:sp>
      <p:sp>
        <p:nvSpPr>
          <p:cNvPr id="3" name="Content Placeholder 2">
            <a:extLst>
              <a:ext uri="{FF2B5EF4-FFF2-40B4-BE49-F238E27FC236}">
                <a16:creationId xmlns:a16="http://schemas.microsoft.com/office/drawing/2014/main" id="{BFB9A7EF-708D-2D40-A335-EA64C24E33FA}"/>
              </a:ext>
            </a:extLst>
          </p:cNvPr>
          <p:cNvSpPr>
            <a:spLocks noGrp="1"/>
          </p:cNvSpPr>
          <p:nvPr>
            <p:ph idx="1"/>
          </p:nvPr>
        </p:nvSpPr>
        <p:spPr/>
        <p:txBody>
          <a:bodyPr/>
          <a:lstStyle/>
          <a:p>
            <a:r>
              <a:rPr lang="en-US"/>
              <a:t>Bandura’s Self-Efficacy Theory</a:t>
            </a:r>
          </a:p>
          <a:p>
            <a:pPr lvl="1"/>
            <a:r>
              <a:rPr lang="en-US"/>
              <a:t>Self-efficacy: person’s belief as to whether they can successfully accomplish a task.</a:t>
            </a:r>
          </a:p>
          <a:p>
            <a:pPr lvl="2"/>
            <a:r>
              <a:rPr lang="en-US"/>
              <a:t>Mastery experience.</a:t>
            </a:r>
          </a:p>
          <a:p>
            <a:pPr lvl="2"/>
            <a:r>
              <a:rPr lang="en-US"/>
              <a:t>Vicarious experience.</a:t>
            </a:r>
          </a:p>
          <a:p>
            <a:pPr lvl="2"/>
            <a:r>
              <a:rPr lang="en-US"/>
              <a:t>Verbal persuasion.</a:t>
            </a:r>
          </a:p>
          <a:p>
            <a:pPr lvl="2"/>
            <a:r>
              <a:rPr lang="en-US"/>
              <a:t>Somatic and emotional state.</a:t>
            </a:r>
          </a:p>
          <a:p>
            <a:pPr lvl="1"/>
            <a:r>
              <a:rPr lang="en-US"/>
              <a:t>Applicability of the theory to AATF</a:t>
            </a:r>
            <a:endParaRPr lang="en-US" dirty="0"/>
          </a:p>
        </p:txBody>
      </p:sp>
    </p:spTree>
    <p:extLst>
      <p:ext uri="{BB962C8B-B14F-4D97-AF65-F5344CB8AC3E}">
        <p14:creationId xmlns:p14="http://schemas.microsoft.com/office/powerpoint/2010/main" val="3411262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A7575-2F2E-9447-B726-5BE7F158F7F5}"/>
              </a:ext>
            </a:extLst>
          </p:cNvPr>
          <p:cNvSpPr>
            <a:spLocks noGrp="1"/>
          </p:cNvSpPr>
          <p:nvPr>
            <p:ph type="title"/>
          </p:nvPr>
        </p:nvSpPr>
        <p:spPr/>
        <p:txBody>
          <a:bodyPr>
            <a:normAutofit fontScale="90000"/>
          </a:bodyPr>
          <a:lstStyle/>
          <a:p>
            <a:r>
              <a:rPr lang="en-US"/>
              <a:t>Hypothesized Results of AATF Study Based on Bandura’s Self-Efficacy Theory</a:t>
            </a:r>
            <a:endParaRPr lang="en-US" dirty="0"/>
          </a:p>
        </p:txBody>
      </p:sp>
      <p:sp>
        <p:nvSpPr>
          <p:cNvPr id="4" name="Content Placeholder 3">
            <a:extLst>
              <a:ext uri="{FF2B5EF4-FFF2-40B4-BE49-F238E27FC236}">
                <a16:creationId xmlns:a16="http://schemas.microsoft.com/office/drawing/2014/main" id="{A30BECA6-576C-C547-BC56-3D03DC1094A4}"/>
              </a:ext>
            </a:extLst>
          </p:cNvPr>
          <p:cNvSpPr>
            <a:spLocks noGrp="1"/>
          </p:cNvSpPr>
          <p:nvPr>
            <p:ph idx="1"/>
          </p:nvPr>
        </p:nvSpPr>
        <p:spPr/>
        <p:txBody>
          <a:bodyPr/>
          <a:lstStyle/>
          <a:p>
            <a:endParaRPr lang="en-US"/>
          </a:p>
        </p:txBody>
      </p:sp>
      <p:grpSp>
        <p:nvGrpSpPr>
          <p:cNvPr id="7" name="Group 6">
            <a:extLst>
              <a:ext uri="{FF2B5EF4-FFF2-40B4-BE49-F238E27FC236}">
                <a16:creationId xmlns:a16="http://schemas.microsoft.com/office/drawing/2014/main" id="{E07377EF-EC53-E742-BC98-8D241B54AA2E}"/>
              </a:ext>
            </a:extLst>
          </p:cNvPr>
          <p:cNvGrpSpPr/>
          <p:nvPr/>
        </p:nvGrpSpPr>
        <p:grpSpPr>
          <a:xfrm>
            <a:off x="241300" y="1690688"/>
            <a:ext cx="11950700" cy="6467475"/>
            <a:chOff x="482600" y="1825625"/>
            <a:chExt cx="11709400" cy="6188075"/>
          </a:xfrm>
        </p:grpSpPr>
        <p:sp>
          <p:nvSpPr>
            <p:cNvPr id="8" name="Rectangle 7">
              <a:extLst>
                <a:ext uri="{FF2B5EF4-FFF2-40B4-BE49-F238E27FC236}">
                  <a16:creationId xmlns:a16="http://schemas.microsoft.com/office/drawing/2014/main" id="{F4AD6E64-7500-6048-9B73-170F698CA3E4}"/>
                </a:ext>
              </a:extLst>
            </p:cNvPr>
            <p:cNvSpPr/>
            <p:nvPr/>
          </p:nvSpPr>
          <p:spPr>
            <a:xfrm>
              <a:off x="482600" y="1825625"/>
              <a:ext cx="11709400" cy="6188075"/>
            </a:xfrm>
            <a:prstGeom prst="rect">
              <a:avLst/>
            </a:prstGeom>
            <a:noFill/>
          </p:spPr>
        </p:sp>
        <p:sp>
          <p:nvSpPr>
            <p:cNvPr id="9" name="Freeform 8">
              <a:extLst>
                <a:ext uri="{FF2B5EF4-FFF2-40B4-BE49-F238E27FC236}">
                  <a16:creationId xmlns:a16="http://schemas.microsoft.com/office/drawing/2014/main" id="{ED5EF977-DD11-144F-91F5-65882A2A1EDF}"/>
                </a:ext>
              </a:extLst>
            </p:cNvPr>
            <p:cNvSpPr/>
            <p:nvPr/>
          </p:nvSpPr>
          <p:spPr>
            <a:xfrm>
              <a:off x="6213148" y="3161025"/>
              <a:ext cx="702378" cy="1185308"/>
            </a:xfrm>
            <a:custGeom>
              <a:avLst/>
              <a:gdLst/>
              <a:ahLst/>
              <a:cxnLst/>
              <a:rect l="0" t="0" r="0" b="0"/>
              <a:pathLst>
                <a:path>
                  <a:moveTo>
                    <a:pt x="702378" y="0"/>
                  </a:moveTo>
                  <a:lnTo>
                    <a:pt x="702378" y="1185308"/>
                  </a:lnTo>
                  <a:lnTo>
                    <a:pt x="0" y="118530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 name="Freeform 9">
              <a:extLst>
                <a:ext uri="{FF2B5EF4-FFF2-40B4-BE49-F238E27FC236}">
                  <a16:creationId xmlns:a16="http://schemas.microsoft.com/office/drawing/2014/main" id="{C6494C5D-968E-A54D-ABFA-31E9F67CDEC3}"/>
                </a:ext>
              </a:extLst>
            </p:cNvPr>
            <p:cNvSpPr/>
            <p:nvPr/>
          </p:nvSpPr>
          <p:spPr>
            <a:xfrm>
              <a:off x="6915527" y="3161025"/>
              <a:ext cx="416482" cy="2039814"/>
            </a:xfrm>
            <a:custGeom>
              <a:avLst/>
              <a:gdLst/>
              <a:ahLst/>
              <a:cxnLst/>
              <a:rect l="0" t="0" r="0" b="0"/>
              <a:pathLst>
                <a:path>
                  <a:moveTo>
                    <a:pt x="0" y="0"/>
                  </a:moveTo>
                  <a:lnTo>
                    <a:pt x="0" y="1728765"/>
                  </a:lnTo>
                  <a:lnTo>
                    <a:pt x="416482" y="1728765"/>
                  </a:lnTo>
                  <a:lnTo>
                    <a:pt x="416482" y="2039814"/>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 name="Freeform 10">
              <a:extLst>
                <a:ext uri="{FF2B5EF4-FFF2-40B4-BE49-F238E27FC236}">
                  <a16:creationId xmlns:a16="http://schemas.microsoft.com/office/drawing/2014/main" id="{5CDAFA20-7910-114C-BD43-E09B0DBA14FD}"/>
                </a:ext>
              </a:extLst>
            </p:cNvPr>
            <p:cNvSpPr/>
            <p:nvPr/>
          </p:nvSpPr>
          <p:spPr>
            <a:xfrm>
              <a:off x="5628177" y="1827959"/>
              <a:ext cx="2574701" cy="1333066"/>
            </a:xfrm>
            <a:custGeom>
              <a:avLst/>
              <a:gdLst>
                <a:gd name="connsiteX0" fmla="*/ 0 w 2574701"/>
                <a:gd name="connsiteY0" fmla="*/ 0 h 1333066"/>
                <a:gd name="connsiteX1" fmla="*/ 2574701 w 2574701"/>
                <a:gd name="connsiteY1" fmla="*/ 0 h 1333066"/>
                <a:gd name="connsiteX2" fmla="*/ 2574701 w 2574701"/>
                <a:gd name="connsiteY2" fmla="*/ 1333066 h 1333066"/>
                <a:gd name="connsiteX3" fmla="*/ 0 w 2574701"/>
                <a:gd name="connsiteY3" fmla="*/ 1333066 h 1333066"/>
                <a:gd name="connsiteX4" fmla="*/ 0 w 2574701"/>
                <a:gd name="connsiteY4" fmla="*/ 0 h 1333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4701" h="1333066">
                  <a:moveTo>
                    <a:pt x="0" y="0"/>
                  </a:moveTo>
                  <a:lnTo>
                    <a:pt x="2574701" y="0"/>
                  </a:lnTo>
                  <a:lnTo>
                    <a:pt x="2574701" y="1333066"/>
                  </a:lnTo>
                  <a:lnTo>
                    <a:pt x="0" y="133306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525" tIns="9525" rIns="9525" bIns="188110" numCol="1" spcCol="1270" anchor="ctr" anchorCtr="0">
              <a:noAutofit/>
            </a:bodyPr>
            <a:lstStyle/>
            <a:p>
              <a:pPr marL="0" lvl="0" indent="0" algn="ctr" defTabSz="666750">
                <a:lnSpc>
                  <a:spcPct val="90000"/>
                </a:lnSpc>
                <a:spcBef>
                  <a:spcPct val="0"/>
                </a:spcBef>
                <a:spcAft>
                  <a:spcPct val="35000"/>
                </a:spcAft>
                <a:buNone/>
              </a:pPr>
              <a:r>
                <a:rPr lang="en-US" sz="1500" kern="1200"/>
                <a:t>Mastery experience</a:t>
              </a:r>
            </a:p>
            <a:p>
              <a:pPr marL="0" lvl="0" indent="0" algn="ctr" defTabSz="666750">
                <a:lnSpc>
                  <a:spcPct val="90000"/>
                </a:lnSpc>
                <a:spcBef>
                  <a:spcPct val="0"/>
                </a:spcBef>
                <a:spcAft>
                  <a:spcPct val="35000"/>
                </a:spcAft>
                <a:buNone/>
              </a:pPr>
              <a:r>
                <a:rPr lang="en-US" sz="1500" kern="1200"/>
                <a:t>Vicarious experience</a:t>
              </a:r>
            </a:p>
            <a:p>
              <a:pPr marL="0" lvl="0" indent="0" algn="ctr" defTabSz="666750">
                <a:lnSpc>
                  <a:spcPct val="90000"/>
                </a:lnSpc>
                <a:spcBef>
                  <a:spcPct val="0"/>
                </a:spcBef>
                <a:spcAft>
                  <a:spcPct val="35000"/>
                </a:spcAft>
                <a:buNone/>
              </a:pPr>
              <a:r>
                <a:rPr lang="en-US" sz="1500" kern="1200"/>
                <a:t>Verbal Persuasion</a:t>
              </a:r>
            </a:p>
            <a:p>
              <a:pPr marL="0" lvl="0" indent="0" algn="ctr" defTabSz="666750">
                <a:lnSpc>
                  <a:spcPct val="90000"/>
                </a:lnSpc>
                <a:spcBef>
                  <a:spcPct val="0"/>
                </a:spcBef>
                <a:spcAft>
                  <a:spcPct val="35000"/>
                </a:spcAft>
                <a:buNone/>
              </a:pPr>
              <a:r>
                <a:rPr lang="en-US" sz="1500" kern="1200"/>
                <a:t>Emotional State</a:t>
              </a:r>
            </a:p>
          </p:txBody>
        </p:sp>
        <p:sp>
          <p:nvSpPr>
            <p:cNvPr id="12" name="Freeform 11">
              <a:extLst>
                <a:ext uri="{FF2B5EF4-FFF2-40B4-BE49-F238E27FC236}">
                  <a16:creationId xmlns:a16="http://schemas.microsoft.com/office/drawing/2014/main" id="{24D47B23-8845-AE46-8DB2-AA54D21F6106}"/>
                </a:ext>
              </a:extLst>
            </p:cNvPr>
            <p:cNvSpPr/>
            <p:nvPr/>
          </p:nvSpPr>
          <p:spPr>
            <a:xfrm>
              <a:off x="7959386" y="2060072"/>
              <a:ext cx="2734842" cy="1409446"/>
            </a:xfrm>
            <a:custGeom>
              <a:avLst/>
              <a:gdLst>
                <a:gd name="connsiteX0" fmla="*/ 0 w 2734842"/>
                <a:gd name="connsiteY0" fmla="*/ 0 h 1409446"/>
                <a:gd name="connsiteX1" fmla="*/ 2734842 w 2734842"/>
                <a:gd name="connsiteY1" fmla="*/ 0 h 1409446"/>
                <a:gd name="connsiteX2" fmla="*/ 2734842 w 2734842"/>
                <a:gd name="connsiteY2" fmla="*/ 1409446 h 1409446"/>
                <a:gd name="connsiteX3" fmla="*/ 0 w 2734842"/>
                <a:gd name="connsiteY3" fmla="*/ 1409446 h 1409446"/>
                <a:gd name="connsiteX4" fmla="*/ 0 w 2734842"/>
                <a:gd name="connsiteY4" fmla="*/ 0 h 1409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4842" h="1409446">
                  <a:moveTo>
                    <a:pt x="0" y="0"/>
                  </a:moveTo>
                  <a:lnTo>
                    <a:pt x="2734842" y="0"/>
                  </a:lnTo>
                  <a:lnTo>
                    <a:pt x="2734842" y="1409446"/>
                  </a:lnTo>
                  <a:lnTo>
                    <a:pt x="0" y="1409446"/>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700" tIns="3175" rIns="12700" bIns="3175" numCol="1" spcCol="1270" anchor="ctr" anchorCtr="0">
              <a:noAutofit/>
            </a:bodyPr>
            <a:lstStyle/>
            <a:p>
              <a:pPr marL="0" lvl="0" indent="0" algn="r" defTabSz="222250">
                <a:lnSpc>
                  <a:spcPct val="90000"/>
                </a:lnSpc>
                <a:spcBef>
                  <a:spcPct val="0"/>
                </a:spcBef>
                <a:spcAft>
                  <a:spcPct val="35000"/>
                </a:spcAft>
                <a:buNone/>
              </a:pPr>
              <a:endParaRPr lang="en-US" sz="500" kern="1200" dirty="0"/>
            </a:p>
            <a:p>
              <a:pPr marL="0" lvl="0" indent="0" algn="r" defTabSz="222250">
                <a:lnSpc>
                  <a:spcPct val="90000"/>
                </a:lnSpc>
                <a:spcBef>
                  <a:spcPct val="0"/>
                </a:spcBef>
                <a:spcAft>
                  <a:spcPct val="35000"/>
                </a:spcAft>
                <a:buNone/>
              </a:pPr>
              <a:endParaRPr lang="en-US" sz="500" kern="1200" dirty="0"/>
            </a:p>
            <a:p>
              <a:pPr marL="0" lvl="0" indent="0" algn="r" defTabSz="222250">
                <a:lnSpc>
                  <a:spcPct val="90000"/>
                </a:lnSpc>
                <a:spcBef>
                  <a:spcPct val="0"/>
                </a:spcBef>
                <a:spcAft>
                  <a:spcPct val="35000"/>
                </a:spcAft>
                <a:buNone/>
              </a:pPr>
              <a:endParaRPr lang="en-US" sz="500" kern="1200" dirty="0"/>
            </a:p>
            <a:p>
              <a:pPr marL="0" lvl="0" indent="0" algn="r" defTabSz="222250">
                <a:lnSpc>
                  <a:spcPct val="90000"/>
                </a:lnSpc>
                <a:spcBef>
                  <a:spcPct val="0"/>
                </a:spcBef>
                <a:spcAft>
                  <a:spcPct val="35000"/>
                </a:spcAft>
                <a:buNone/>
              </a:pPr>
              <a:r>
                <a:rPr lang="en-US" sz="1400" kern="1200" dirty="0"/>
                <a:t>Simple to complex tasks</a:t>
              </a:r>
            </a:p>
            <a:p>
              <a:pPr marL="0" lvl="0" indent="0" algn="r" defTabSz="222250">
                <a:lnSpc>
                  <a:spcPct val="90000"/>
                </a:lnSpc>
                <a:spcBef>
                  <a:spcPct val="0"/>
                </a:spcBef>
                <a:spcAft>
                  <a:spcPct val="35000"/>
                </a:spcAft>
                <a:buNone/>
              </a:pPr>
              <a:r>
                <a:rPr lang="en-US" sz="1400" kern="1200" dirty="0"/>
                <a:t>Staff  serving as an example</a:t>
              </a:r>
            </a:p>
            <a:p>
              <a:pPr marL="0" lvl="0" indent="0" algn="r" defTabSz="222250">
                <a:lnSpc>
                  <a:spcPct val="90000"/>
                </a:lnSpc>
                <a:spcBef>
                  <a:spcPct val="0"/>
                </a:spcBef>
                <a:spcAft>
                  <a:spcPct val="35000"/>
                </a:spcAft>
                <a:buNone/>
              </a:pPr>
              <a:r>
                <a:rPr lang="en-US" sz="1400" kern="1200" dirty="0"/>
                <a:t>Encouragement from staff</a:t>
              </a:r>
            </a:p>
            <a:p>
              <a:pPr marL="0" lvl="0" indent="0" algn="r" defTabSz="222250">
                <a:lnSpc>
                  <a:spcPct val="90000"/>
                </a:lnSpc>
                <a:spcBef>
                  <a:spcPct val="0"/>
                </a:spcBef>
                <a:spcAft>
                  <a:spcPct val="35000"/>
                </a:spcAft>
                <a:buNone/>
              </a:pPr>
              <a:r>
                <a:rPr lang="en-US" sz="1400" kern="1200" dirty="0"/>
                <a:t>Reduction in depression and anxiety</a:t>
              </a:r>
              <a:endParaRPr lang="en-US" sz="1050" kern="1200" dirty="0"/>
            </a:p>
            <a:p>
              <a:pPr marL="0" lvl="0" indent="0" algn="r" defTabSz="222250">
                <a:lnSpc>
                  <a:spcPct val="90000"/>
                </a:lnSpc>
                <a:spcBef>
                  <a:spcPct val="0"/>
                </a:spcBef>
                <a:spcAft>
                  <a:spcPct val="35000"/>
                </a:spcAft>
                <a:buNone/>
              </a:pPr>
              <a:endParaRPr lang="en-US" sz="900" kern="1200" dirty="0"/>
            </a:p>
            <a:p>
              <a:pPr marL="0" lvl="0" indent="0" algn="r" defTabSz="222250">
                <a:lnSpc>
                  <a:spcPct val="90000"/>
                </a:lnSpc>
                <a:spcBef>
                  <a:spcPct val="0"/>
                </a:spcBef>
                <a:spcAft>
                  <a:spcPct val="35000"/>
                </a:spcAft>
                <a:buNone/>
              </a:pPr>
              <a:endParaRPr lang="en-US" sz="500" kern="1200" dirty="0"/>
            </a:p>
          </p:txBody>
        </p:sp>
        <p:sp>
          <p:nvSpPr>
            <p:cNvPr id="13" name="Freeform 12">
              <a:extLst>
                <a:ext uri="{FF2B5EF4-FFF2-40B4-BE49-F238E27FC236}">
                  <a16:creationId xmlns:a16="http://schemas.microsoft.com/office/drawing/2014/main" id="{A10C1713-9BED-504C-A3A0-45EC3BEF6EB3}"/>
                </a:ext>
              </a:extLst>
            </p:cNvPr>
            <p:cNvSpPr/>
            <p:nvPr/>
          </p:nvSpPr>
          <p:spPr>
            <a:xfrm>
              <a:off x="6044659" y="5075076"/>
              <a:ext cx="2574701" cy="1333066"/>
            </a:xfrm>
            <a:custGeom>
              <a:avLst/>
              <a:gdLst>
                <a:gd name="connsiteX0" fmla="*/ 0 w 2574701"/>
                <a:gd name="connsiteY0" fmla="*/ 0 h 1333066"/>
                <a:gd name="connsiteX1" fmla="*/ 2574701 w 2574701"/>
                <a:gd name="connsiteY1" fmla="*/ 0 h 1333066"/>
                <a:gd name="connsiteX2" fmla="*/ 2574701 w 2574701"/>
                <a:gd name="connsiteY2" fmla="*/ 1333066 h 1333066"/>
                <a:gd name="connsiteX3" fmla="*/ 0 w 2574701"/>
                <a:gd name="connsiteY3" fmla="*/ 1333066 h 1333066"/>
                <a:gd name="connsiteX4" fmla="*/ 0 w 2574701"/>
                <a:gd name="connsiteY4" fmla="*/ 0 h 1333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4701" h="1333066">
                  <a:moveTo>
                    <a:pt x="0" y="0"/>
                  </a:moveTo>
                  <a:lnTo>
                    <a:pt x="2574701" y="0"/>
                  </a:lnTo>
                  <a:lnTo>
                    <a:pt x="2574701" y="1333066"/>
                  </a:lnTo>
                  <a:lnTo>
                    <a:pt x="0" y="133306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525" tIns="9525" rIns="9525" bIns="188110" numCol="1" spcCol="1270" anchor="ctr" anchorCtr="0">
              <a:noAutofit/>
            </a:bodyPr>
            <a:lstStyle/>
            <a:p>
              <a:pPr marL="0" lvl="0" indent="0" algn="ctr" defTabSz="666750">
                <a:lnSpc>
                  <a:spcPct val="90000"/>
                </a:lnSpc>
                <a:spcBef>
                  <a:spcPct val="0"/>
                </a:spcBef>
                <a:spcAft>
                  <a:spcPct val="35000"/>
                </a:spcAft>
                <a:buNone/>
              </a:pPr>
              <a:endParaRPr lang="en-US" dirty="0"/>
            </a:p>
            <a:p>
              <a:pPr marL="0" lvl="0" indent="0" algn="ctr" defTabSz="666750">
                <a:lnSpc>
                  <a:spcPct val="90000"/>
                </a:lnSpc>
                <a:spcBef>
                  <a:spcPct val="0"/>
                </a:spcBef>
                <a:spcAft>
                  <a:spcPct val="35000"/>
                </a:spcAft>
                <a:buNone/>
              </a:pPr>
              <a:r>
                <a:rPr lang="en-US" dirty="0"/>
                <a:t>I</a:t>
              </a:r>
              <a:r>
                <a:rPr lang="en-US" kern="1200" dirty="0"/>
                <a:t>mprovement in </a:t>
              </a:r>
            </a:p>
            <a:p>
              <a:pPr marL="0" lvl="0" indent="0" algn="ctr" defTabSz="666750">
                <a:lnSpc>
                  <a:spcPct val="90000"/>
                </a:lnSpc>
                <a:spcBef>
                  <a:spcPct val="0"/>
                </a:spcBef>
                <a:spcAft>
                  <a:spcPct val="35000"/>
                </a:spcAft>
                <a:buNone/>
              </a:pPr>
              <a:r>
                <a:rPr lang="en-US" kern="1200" dirty="0"/>
                <a:t>emotional </a:t>
              </a:r>
            </a:p>
            <a:p>
              <a:pPr marL="0" lvl="0" indent="0" algn="ctr" defTabSz="666750">
                <a:lnSpc>
                  <a:spcPct val="90000"/>
                </a:lnSpc>
                <a:spcBef>
                  <a:spcPct val="0"/>
                </a:spcBef>
                <a:spcAft>
                  <a:spcPct val="35000"/>
                </a:spcAft>
                <a:buNone/>
              </a:pPr>
              <a:r>
                <a:rPr lang="en-US" kern="1200" dirty="0"/>
                <a:t>health symptoms</a:t>
              </a:r>
            </a:p>
          </p:txBody>
        </p:sp>
        <p:sp>
          <p:nvSpPr>
            <p:cNvPr id="15" name="Freeform 14">
              <a:extLst>
                <a:ext uri="{FF2B5EF4-FFF2-40B4-BE49-F238E27FC236}">
                  <a16:creationId xmlns:a16="http://schemas.microsoft.com/office/drawing/2014/main" id="{B55B18D3-FB0C-344B-98BC-14DD800AFF3C}"/>
                </a:ext>
              </a:extLst>
            </p:cNvPr>
            <p:cNvSpPr/>
            <p:nvPr/>
          </p:nvSpPr>
          <p:spPr>
            <a:xfrm>
              <a:off x="3638447" y="3679801"/>
              <a:ext cx="2574701" cy="1333066"/>
            </a:xfrm>
            <a:custGeom>
              <a:avLst/>
              <a:gdLst>
                <a:gd name="connsiteX0" fmla="*/ 0 w 2574701"/>
                <a:gd name="connsiteY0" fmla="*/ 0 h 1333066"/>
                <a:gd name="connsiteX1" fmla="*/ 2574701 w 2574701"/>
                <a:gd name="connsiteY1" fmla="*/ 0 h 1333066"/>
                <a:gd name="connsiteX2" fmla="*/ 2574701 w 2574701"/>
                <a:gd name="connsiteY2" fmla="*/ 1333066 h 1333066"/>
                <a:gd name="connsiteX3" fmla="*/ 0 w 2574701"/>
                <a:gd name="connsiteY3" fmla="*/ 1333066 h 1333066"/>
                <a:gd name="connsiteX4" fmla="*/ 0 w 2574701"/>
                <a:gd name="connsiteY4" fmla="*/ 0 h 13330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4701" h="1333066">
                  <a:moveTo>
                    <a:pt x="0" y="0"/>
                  </a:moveTo>
                  <a:lnTo>
                    <a:pt x="2574701" y="0"/>
                  </a:lnTo>
                  <a:lnTo>
                    <a:pt x="2574701" y="1333066"/>
                  </a:lnTo>
                  <a:lnTo>
                    <a:pt x="0" y="133306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525" tIns="9525" rIns="9525" bIns="188110" numCol="1" spcCol="1270" anchor="ctr" anchorCtr="0">
              <a:noAutofit/>
            </a:bodyPr>
            <a:lstStyle/>
            <a:p>
              <a:pPr marL="0" lvl="0" indent="0" algn="ctr" defTabSz="666750">
                <a:lnSpc>
                  <a:spcPct val="90000"/>
                </a:lnSpc>
                <a:spcBef>
                  <a:spcPct val="0"/>
                </a:spcBef>
                <a:spcAft>
                  <a:spcPct val="35000"/>
                </a:spcAft>
                <a:buNone/>
              </a:pPr>
              <a:r>
                <a:rPr lang="en-US" kern="1200" dirty="0"/>
                <a:t>Increased Self-efficacy</a:t>
              </a:r>
            </a:p>
          </p:txBody>
        </p:sp>
        <p:sp>
          <p:nvSpPr>
            <p:cNvPr id="16" name="Freeform 15">
              <a:extLst>
                <a:ext uri="{FF2B5EF4-FFF2-40B4-BE49-F238E27FC236}">
                  <a16:creationId xmlns:a16="http://schemas.microsoft.com/office/drawing/2014/main" id="{28F13A97-67D7-E249-B0D8-B6E30C85B861}"/>
                </a:ext>
              </a:extLst>
            </p:cNvPr>
            <p:cNvSpPr/>
            <p:nvPr/>
          </p:nvSpPr>
          <p:spPr>
            <a:xfrm>
              <a:off x="3078256" y="5910866"/>
              <a:ext cx="2317231" cy="444355"/>
            </a:xfrm>
            <a:custGeom>
              <a:avLst/>
              <a:gdLst>
                <a:gd name="connsiteX0" fmla="*/ 0 w 2317231"/>
                <a:gd name="connsiteY0" fmla="*/ 0 h 444355"/>
                <a:gd name="connsiteX1" fmla="*/ 2317231 w 2317231"/>
                <a:gd name="connsiteY1" fmla="*/ 0 h 444355"/>
                <a:gd name="connsiteX2" fmla="*/ 2317231 w 2317231"/>
                <a:gd name="connsiteY2" fmla="*/ 444355 h 444355"/>
                <a:gd name="connsiteX3" fmla="*/ 0 w 2317231"/>
                <a:gd name="connsiteY3" fmla="*/ 444355 h 444355"/>
                <a:gd name="connsiteX4" fmla="*/ 0 w 2317231"/>
                <a:gd name="connsiteY4" fmla="*/ 0 h 44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7231" h="444355">
                  <a:moveTo>
                    <a:pt x="0" y="0"/>
                  </a:moveTo>
                  <a:lnTo>
                    <a:pt x="2317231" y="0"/>
                  </a:lnTo>
                  <a:lnTo>
                    <a:pt x="2317231" y="444355"/>
                  </a:lnTo>
                  <a:lnTo>
                    <a:pt x="0" y="444355"/>
                  </a:lnTo>
                  <a:lnTo>
                    <a:pt x="0" y="0"/>
                  </a:lnTo>
                  <a:close/>
                </a:path>
              </a:pathLst>
            </a:custGeom>
            <a:ln>
              <a:no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3660" tIns="18415" rIns="73660" bIns="18415" numCol="1" spcCol="1270" anchor="ctr" anchorCtr="0">
              <a:noAutofit/>
            </a:bodyPr>
            <a:lstStyle/>
            <a:p>
              <a:pPr marL="0" lvl="0" indent="0" algn="r" defTabSz="1289050">
                <a:lnSpc>
                  <a:spcPct val="90000"/>
                </a:lnSpc>
                <a:spcBef>
                  <a:spcPct val="0"/>
                </a:spcBef>
                <a:spcAft>
                  <a:spcPct val="35000"/>
                </a:spcAft>
                <a:buNone/>
              </a:pPr>
              <a:endParaRPr lang="en-US" sz="2900" kern="1200"/>
            </a:p>
          </p:txBody>
        </p:sp>
      </p:grpSp>
    </p:spTree>
    <p:extLst>
      <p:ext uri="{BB962C8B-B14F-4D97-AF65-F5344CB8AC3E}">
        <p14:creationId xmlns:p14="http://schemas.microsoft.com/office/powerpoint/2010/main" val="3229887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DBCC-9597-48AB-9B88-4E4D4E5402BE}"/>
              </a:ext>
            </a:extLst>
          </p:cNvPr>
          <p:cNvSpPr>
            <a:spLocks noGrp="1"/>
          </p:cNvSpPr>
          <p:nvPr>
            <p:ph type="title"/>
          </p:nvPr>
        </p:nvSpPr>
        <p:spPr/>
        <p:txBody>
          <a:bodyPr/>
          <a:lstStyle/>
          <a:p>
            <a:r>
              <a:rPr lang="en-US"/>
              <a:t>Hypotheses</a:t>
            </a:r>
            <a:endParaRPr lang="en-US" dirty="0"/>
          </a:p>
        </p:txBody>
      </p:sp>
      <p:sp>
        <p:nvSpPr>
          <p:cNvPr id="3" name="Content Placeholder 2">
            <a:extLst>
              <a:ext uri="{FF2B5EF4-FFF2-40B4-BE49-F238E27FC236}">
                <a16:creationId xmlns:a16="http://schemas.microsoft.com/office/drawing/2014/main" id="{A086A36D-02CE-4C31-8A45-F168A5EC54D7}"/>
              </a:ext>
            </a:extLst>
          </p:cNvPr>
          <p:cNvSpPr>
            <a:spLocks noGrp="1"/>
          </p:cNvSpPr>
          <p:nvPr>
            <p:ph idx="1"/>
          </p:nvPr>
        </p:nvSpPr>
        <p:spPr/>
        <p:txBody>
          <a:bodyPr/>
          <a:lstStyle/>
          <a:p>
            <a:r>
              <a:rPr lang="en-US"/>
              <a:t>Engaging in AATF with domesticated ducks will be associated with decrease in anxiety and depression. </a:t>
            </a:r>
            <a:endParaRPr lang="en-US" dirty="0"/>
          </a:p>
        </p:txBody>
      </p:sp>
    </p:spTree>
    <p:extLst>
      <p:ext uri="{BB962C8B-B14F-4D97-AF65-F5344CB8AC3E}">
        <p14:creationId xmlns:p14="http://schemas.microsoft.com/office/powerpoint/2010/main" val="1076413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BD7EF-2D95-4E18-BB3C-21CD04CEC416}"/>
              </a:ext>
            </a:extLst>
          </p:cNvPr>
          <p:cNvSpPr>
            <a:spLocks noGrp="1"/>
          </p:cNvSpPr>
          <p:nvPr>
            <p:ph type="title"/>
          </p:nvPr>
        </p:nvSpPr>
        <p:spPr/>
        <p:txBody>
          <a:bodyPr/>
          <a:lstStyle/>
          <a:p>
            <a:r>
              <a:rPr lang="en-US"/>
              <a:t>Study Variables</a:t>
            </a:r>
            <a:endParaRPr lang="en-US" dirty="0"/>
          </a:p>
        </p:txBody>
      </p:sp>
      <p:sp>
        <p:nvSpPr>
          <p:cNvPr id="3" name="Content Placeholder 2">
            <a:extLst>
              <a:ext uri="{FF2B5EF4-FFF2-40B4-BE49-F238E27FC236}">
                <a16:creationId xmlns:a16="http://schemas.microsoft.com/office/drawing/2014/main" id="{430F3F3C-2828-41FD-9A3F-424C16FA7E27}"/>
              </a:ext>
            </a:extLst>
          </p:cNvPr>
          <p:cNvSpPr>
            <a:spLocks noGrp="1"/>
          </p:cNvSpPr>
          <p:nvPr>
            <p:ph idx="1"/>
          </p:nvPr>
        </p:nvSpPr>
        <p:spPr/>
        <p:txBody>
          <a:bodyPr/>
          <a:lstStyle/>
          <a:p>
            <a:r>
              <a:rPr lang="en-US"/>
              <a:t>Independent Variable</a:t>
            </a:r>
          </a:p>
          <a:p>
            <a:pPr lvl="1"/>
            <a:r>
              <a:rPr lang="en-US"/>
              <a:t>AATF with domestic ducks </a:t>
            </a:r>
          </a:p>
          <a:p>
            <a:endParaRPr lang="en-US"/>
          </a:p>
          <a:p>
            <a:r>
              <a:rPr lang="en-US"/>
              <a:t>Dependent Variables </a:t>
            </a:r>
          </a:p>
          <a:p>
            <a:pPr lvl="2"/>
            <a:r>
              <a:rPr lang="en-US"/>
              <a:t>Anxiety </a:t>
            </a:r>
          </a:p>
          <a:p>
            <a:pPr lvl="2"/>
            <a:r>
              <a:rPr lang="en-US"/>
              <a:t>Depression </a:t>
            </a:r>
          </a:p>
          <a:p>
            <a:pPr lvl="2"/>
            <a:r>
              <a:rPr lang="en-US"/>
              <a:t>Both operationalized by using Hospital Anxiety and Depression Scale (HADS)</a:t>
            </a:r>
          </a:p>
          <a:p>
            <a:pPr lvl="2"/>
            <a:endParaRPr lang="en-US"/>
          </a:p>
          <a:p>
            <a:pPr lvl="2"/>
            <a:endParaRPr lang="en-US" dirty="0"/>
          </a:p>
        </p:txBody>
      </p:sp>
    </p:spTree>
    <p:extLst>
      <p:ext uri="{BB962C8B-B14F-4D97-AF65-F5344CB8AC3E}">
        <p14:creationId xmlns:p14="http://schemas.microsoft.com/office/powerpoint/2010/main" val="1507462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82EA1-AE77-45B0-88BC-AE27E9EEE49B}"/>
              </a:ext>
            </a:extLst>
          </p:cNvPr>
          <p:cNvSpPr>
            <a:spLocks noGrp="1"/>
          </p:cNvSpPr>
          <p:nvPr>
            <p:ph type="title"/>
          </p:nvPr>
        </p:nvSpPr>
        <p:spPr/>
        <p:txBody>
          <a:bodyPr/>
          <a:lstStyle/>
          <a:p>
            <a:r>
              <a:rPr lang="en-US"/>
              <a:t>Instruments for consideration</a:t>
            </a:r>
            <a:endParaRPr lang="en-US" dirty="0"/>
          </a:p>
        </p:txBody>
      </p:sp>
      <p:sp>
        <p:nvSpPr>
          <p:cNvPr id="3" name="Content Placeholder 2">
            <a:extLst>
              <a:ext uri="{FF2B5EF4-FFF2-40B4-BE49-F238E27FC236}">
                <a16:creationId xmlns:a16="http://schemas.microsoft.com/office/drawing/2014/main" id="{EC50E658-D5D6-453D-A323-CDF46A2B7FD5}"/>
              </a:ext>
            </a:extLst>
          </p:cNvPr>
          <p:cNvSpPr>
            <a:spLocks noGrp="1"/>
          </p:cNvSpPr>
          <p:nvPr>
            <p:ph idx="1"/>
          </p:nvPr>
        </p:nvSpPr>
        <p:spPr/>
        <p:txBody>
          <a:bodyPr/>
          <a:lstStyle/>
          <a:p>
            <a:r>
              <a:rPr lang="en-US"/>
              <a:t>PHQ-9 </a:t>
            </a:r>
          </a:p>
          <a:p>
            <a:r>
              <a:rPr lang="en-US"/>
              <a:t>TBI-QOL </a:t>
            </a:r>
          </a:p>
          <a:p>
            <a:r>
              <a:rPr lang="en-US"/>
              <a:t>Beck Depression Inventory (BDI) </a:t>
            </a:r>
          </a:p>
          <a:p>
            <a:r>
              <a:rPr lang="en-US"/>
              <a:t>Beck’s Anxiety Inventory </a:t>
            </a:r>
          </a:p>
          <a:p>
            <a:r>
              <a:rPr lang="en-US"/>
              <a:t>Leeds scale </a:t>
            </a:r>
          </a:p>
          <a:p>
            <a:r>
              <a:rPr lang="en-US"/>
              <a:t>Spielberger State Trait Anxiety Inventory</a:t>
            </a:r>
            <a:endParaRPr lang="en-US" dirty="0"/>
          </a:p>
        </p:txBody>
      </p:sp>
    </p:spTree>
    <p:extLst>
      <p:ext uri="{BB962C8B-B14F-4D97-AF65-F5344CB8AC3E}">
        <p14:creationId xmlns:p14="http://schemas.microsoft.com/office/powerpoint/2010/main" val="2894320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3049C-1C63-E04A-8FB1-6F52B1BC36CC}"/>
              </a:ext>
            </a:extLst>
          </p:cNvPr>
          <p:cNvSpPr>
            <a:spLocks noGrp="1"/>
          </p:cNvSpPr>
          <p:nvPr>
            <p:ph type="title"/>
          </p:nvPr>
        </p:nvSpPr>
        <p:spPr/>
        <p:txBody>
          <a:bodyPr/>
          <a:lstStyle/>
          <a:p>
            <a:r>
              <a:rPr lang="en-US"/>
              <a:t>Hospital Anxiety and Depression Scale (HADS)</a:t>
            </a:r>
            <a:endParaRPr lang="en-US" dirty="0"/>
          </a:p>
        </p:txBody>
      </p:sp>
      <p:sp>
        <p:nvSpPr>
          <p:cNvPr id="3" name="Content Placeholder 2">
            <a:extLst>
              <a:ext uri="{FF2B5EF4-FFF2-40B4-BE49-F238E27FC236}">
                <a16:creationId xmlns:a16="http://schemas.microsoft.com/office/drawing/2014/main" id="{DCF6AEE1-AE33-6940-A68D-3941F8AFEA56}"/>
              </a:ext>
            </a:extLst>
          </p:cNvPr>
          <p:cNvSpPr>
            <a:spLocks noGrp="1"/>
          </p:cNvSpPr>
          <p:nvPr>
            <p:ph idx="1"/>
          </p:nvPr>
        </p:nvSpPr>
        <p:spPr/>
        <p:txBody>
          <a:bodyPr/>
          <a:lstStyle/>
          <a:p>
            <a:r>
              <a:rPr lang="en-US"/>
              <a:t>Commonly used in patients with TBI </a:t>
            </a:r>
          </a:p>
          <a:p>
            <a:r>
              <a:rPr lang="en-US"/>
              <a:t>14 items Likert-type questionnaire </a:t>
            </a:r>
          </a:p>
          <a:p>
            <a:pPr lvl="1"/>
            <a:r>
              <a:rPr lang="en-US"/>
              <a:t>7 for depression</a:t>
            </a:r>
          </a:p>
          <a:p>
            <a:pPr lvl="1"/>
            <a:r>
              <a:rPr lang="en-US"/>
              <a:t>7 for anxiety </a:t>
            </a:r>
          </a:p>
          <a:p>
            <a:pPr lvl="1"/>
            <a:r>
              <a:rPr lang="en-US"/>
              <a:t>Each scale is calculated separately </a:t>
            </a:r>
          </a:p>
          <a:p>
            <a:r>
              <a:rPr lang="en-US"/>
              <a:t>2-5 minutes to complete in general medical population</a:t>
            </a:r>
          </a:p>
          <a:p>
            <a:pPr lvl="1"/>
            <a:r>
              <a:rPr lang="en-US"/>
              <a:t>15 minutes in persons with TBI </a:t>
            </a:r>
          </a:p>
          <a:p>
            <a:endParaRPr lang="en-US" dirty="0"/>
          </a:p>
        </p:txBody>
      </p:sp>
    </p:spTree>
    <p:extLst>
      <p:ext uri="{BB962C8B-B14F-4D97-AF65-F5344CB8AC3E}">
        <p14:creationId xmlns:p14="http://schemas.microsoft.com/office/powerpoint/2010/main" val="1914204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7886062-6AA0-3146-B383-3FAB2A7A46F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3840E4D-6B08-B94A-8B16-E7A4BDB278AA}"/>
              </a:ext>
            </a:extLst>
          </p:cNvPr>
          <p:cNvSpPr>
            <a:spLocks noGrp="1"/>
          </p:cNvSpPr>
          <p:nvPr>
            <p:ph idx="1"/>
          </p:nvPr>
        </p:nvSpPr>
        <p:spPr/>
        <p:txBody>
          <a:bodyPr/>
          <a:lstStyle/>
          <a:p>
            <a:r>
              <a:rPr lang="en-US"/>
              <a:t>Anxiety items </a:t>
            </a:r>
          </a:p>
          <a:p>
            <a:pPr lvl="1"/>
            <a:r>
              <a:rPr lang="en-US"/>
              <a:t>score ranging from 0-21</a:t>
            </a:r>
          </a:p>
          <a:p>
            <a:r>
              <a:rPr lang="en-US"/>
              <a:t>Depression items</a:t>
            </a:r>
          </a:p>
          <a:p>
            <a:pPr lvl="1"/>
            <a:r>
              <a:rPr lang="en-US"/>
              <a:t>score ranging from 0-21.  </a:t>
            </a:r>
          </a:p>
          <a:p>
            <a:r>
              <a:rPr lang="en-US"/>
              <a:t>Each scale is calculated separately </a:t>
            </a:r>
          </a:p>
          <a:p>
            <a:pPr lvl="1"/>
            <a:r>
              <a:rPr lang="en-US"/>
              <a:t>Below 7 - minimal depression/anxiety symptoms</a:t>
            </a:r>
          </a:p>
          <a:p>
            <a:pPr lvl="1"/>
            <a:r>
              <a:rPr lang="en-US"/>
              <a:t>8–10 - mild depression/anxiety symptoms</a:t>
            </a:r>
          </a:p>
          <a:p>
            <a:pPr lvl="1"/>
            <a:r>
              <a:rPr lang="en-US"/>
              <a:t>11–14- moderate depression/anxiety symptoms</a:t>
            </a:r>
          </a:p>
          <a:p>
            <a:pPr lvl="1"/>
            <a:r>
              <a:rPr lang="en-US"/>
              <a:t>15–21 - severe anxiety/depression symptoms</a:t>
            </a:r>
            <a:endParaRPr lang="en-US" dirty="0"/>
          </a:p>
        </p:txBody>
      </p:sp>
    </p:spTree>
    <p:extLst>
      <p:ext uri="{BB962C8B-B14F-4D97-AF65-F5344CB8AC3E}">
        <p14:creationId xmlns:p14="http://schemas.microsoft.com/office/powerpoint/2010/main" val="3339351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A2784-52BC-479B-B004-E4F133756BCA}"/>
              </a:ext>
            </a:extLst>
          </p:cNvPr>
          <p:cNvSpPr>
            <a:spLocks noGrp="1"/>
          </p:cNvSpPr>
          <p:nvPr>
            <p:ph type="title"/>
          </p:nvPr>
        </p:nvSpPr>
        <p:spPr/>
        <p:txBody>
          <a:bodyPr/>
          <a:lstStyle/>
          <a:p>
            <a:r>
              <a:rPr lang="en-US"/>
              <a:t>Study Setting</a:t>
            </a:r>
            <a:endParaRPr lang="en-US" dirty="0"/>
          </a:p>
        </p:txBody>
      </p:sp>
      <p:sp>
        <p:nvSpPr>
          <p:cNvPr id="3" name="Content Placeholder 2">
            <a:extLst>
              <a:ext uri="{FF2B5EF4-FFF2-40B4-BE49-F238E27FC236}">
                <a16:creationId xmlns:a16="http://schemas.microsoft.com/office/drawing/2014/main" id="{B6FD736C-8A41-40D7-8CC8-79787727ECFC}"/>
              </a:ext>
            </a:extLst>
          </p:cNvPr>
          <p:cNvSpPr>
            <a:spLocks noGrp="1"/>
          </p:cNvSpPr>
          <p:nvPr>
            <p:ph idx="1"/>
          </p:nvPr>
        </p:nvSpPr>
        <p:spPr/>
        <p:txBody>
          <a:bodyPr/>
          <a:lstStyle/>
          <a:p>
            <a:r>
              <a:rPr lang="en-US"/>
              <a:t>The Crumley House Rehabilitation Center in Limestone, TN.</a:t>
            </a:r>
          </a:p>
          <a:p>
            <a:endParaRPr lang="en-US"/>
          </a:p>
          <a:p>
            <a:r>
              <a:rPr lang="en-US"/>
              <a:t>“Residential Services, Rehabilitation Services, an Adult Day Care Program and Service Coordination Programs specifically geared to serve the individual needs of those who have acquired and survived a traumatic brain injury (TBI).”</a:t>
            </a:r>
            <a:endParaRPr lang="en-US" dirty="0"/>
          </a:p>
        </p:txBody>
      </p:sp>
    </p:spTree>
    <p:extLst>
      <p:ext uri="{BB962C8B-B14F-4D97-AF65-F5344CB8AC3E}">
        <p14:creationId xmlns:p14="http://schemas.microsoft.com/office/powerpoint/2010/main" val="2346019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D5F1F-5B96-0749-8288-D664839EF2CB}"/>
              </a:ext>
            </a:extLst>
          </p:cNvPr>
          <p:cNvSpPr>
            <a:spLocks noGrp="1"/>
          </p:cNvSpPr>
          <p:nvPr>
            <p:ph type="title"/>
          </p:nvPr>
        </p:nvSpPr>
        <p:spPr/>
        <p:txBody>
          <a:bodyPr/>
          <a:lstStyle/>
          <a:p>
            <a:r>
              <a:rPr lang="en-US"/>
              <a:t>Sample size and power analysis </a:t>
            </a:r>
            <a:endParaRPr lang="en-US" dirty="0"/>
          </a:p>
        </p:txBody>
      </p:sp>
      <p:sp>
        <p:nvSpPr>
          <p:cNvPr id="3" name="Content Placeholder 2">
            <a:extLst>
              <a:ext uri="{FF2B5EF4-FFF2-40B4-BE49-F238E27FC236}">
                <a16:creationId xmlns:a16="http://schemas.microsoft.com/office/drawing/2014/main" id="{817F372A-9952-D344-89A0-342FD84C9E22}"/>
              </a:ext>
            </a:extLst>
          </p:cNvPr>
          <p:cNvSpPr>
            <a:spLocks noGrp="1"/>
          </p:cNvSpPr>
          <p:nvPr>
            <p:ph idx="1"/>
          </p:nvPr>
        </p:nvSpPr>
        <p:spPr/>
        <p:txBody>
          <a:bodyPr/>
          <a:lstStyle/>
          <a:p>
            <a:r>
              <a:rPr lang="en-US"/>
              <a:t>Power analysis was conducted based on two previous studies examining  AATF effects (Berget et al., 2011; Pedersen, Martinsen, et al., 2012). </a:t>
            </a:r>
          </a:p>
          <a:p>
            <a:r>
              <a:rPr lang="en-US"/>
              <a:t>Using PASS 2023, it was determined a minimum of 8 to 14 participants in a single group would be required to detect a difference between 2.5 and 9.2. In order to account for anticipated dropouts, a maximum enrollment of 30 will be used for this study. </a:t>
            </a:r>
          </a:p>
          <a:p>
            <a:endParaRPr lang="en-US" dirty="0"/>
          </a:p>
        </p:txBody>
      </p:sp>
    </p:spTree>
    <p:extLst>
      <p:ext uri="{BB962C8B-B14F-4D97-AF65-F5344CB8AC3E}">
        <p14:creationId xmlns:p14="http://schemas.microsoft.com/office/powerpoint/2010/main" val="3423807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B4364-3305-43E9-9852-871696B15C1B}"/>
              </a:ext>
            </a:extLst>
          </p:cNvPr>
          <p:cNvSpPr>
            <a:spLocks noGrp="1"/>
          </p:cNvSpPr>
          <p:nvPr>
            <p:ph type="title"/>
          </p:nvPr>
        </p:nvSpPr>
        <p:spPr/>
        <p:txBody>
          <a:bodyPr/>
          <a:lstStyle/>
          <a:p>
            <a:r>
              <a:rPr lang="en-US"/>
              <a:t>Inclusion Criteria</a:t>
            </a:r>
            <a:endParaRPr lang="en-US" dirty="0"/>
          </a:p>
        </p:txBody>
      </p:sp>
      <p:sp>
        <p:nvSpPr>
          <p:cNvPr id="3" name="Content Placeholder 2">
            <a:extLst>
              <a:ext uri="{FF2B5EF4-FFF2-40B4-BE49-F238E27FC236}">
                <a16:creationId xmlns:a16="http://schemas.microsoft.com/office/drawing/2014/main" id="{FF285BAD-46AC-4BE3-BCD0-3D6D9E4B34C1}"/>
              </a:ext>
            </a:extLst>
          </p:cNvPr>
          <p:cNvSpPr>
            <a:spLocks noGrp="1"/>
          </p:cNvSpPr>
          <p:nvPr>
            <p:ph idx="1"/>
          </p:nvPr>
        </p:nvSpPr>
        <p:spPr/>
        <p:txBody>
          <a:bodyPr/>
          <a:lstStyle/>
          <a:p>
            <a:r>
              <a:rPr lang="en-US"/>
              <a:t>Able to read and understand English. </a:t>
            </a:r>
          </a:p>
          <a:p>
            <a:r>
              <a:rPr lang="en-US"/>
              <a:t>The participant group will include individuals ranging from 18 to 65 years old.  </a:t>
            </a:r>
          </a:p>
          <a:p>
            <a:r>
              <a:rPr lang="en-US"/>
              <a:t>Stable physical condition with all of the physical disorders/diseases adequately managed .</a:t>
            </a:r>
          </a:p>
          <a:p>
            <a:r>
              <a:rPr lang="en-US"/>
              <a:t>Functional upper extremity/hand/motor coordination to be enrolled in this study.</a:t>
            </a:r>
          </a:p>
          <a:p>
            <a:r>
              <a:rPr lang="en-US"/>
              <a:t>History of acquired TBI. </a:t>
            </a:r>
            <a:endParaRPr lang="en-US" dirty="0"/>
          </a:p>
        </p:txBody>
      </p:sp>
    </p:spTree>
    <p:extLst>
      <p:ext uri="{BB962C8B-B14F-4D97-AF65-F5344CB8AC3E}">
        <p14:creationId xmlns:p14="http://schemas.microsoft.com/office/powerpoint/2010/main" val="2140539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494B6-3CB1-483C-BB8F-6E9340ACE90F}"/>
              </a:ext>
            </a:extLst>
          </p:cNvPr>
          <p:cNvSpPr>
            <a:spLocks noGrp="1"/>
          </p:cNvSpPr>
          <p:nvPr>
            <p:ph type="title"/>
          </p:nvPr>
        </p:nvSpPr>
        <p:spPr/>
        <p:txBody>
          <a:bodyPr/>
          <a:lstStyle/>
          <a:p>
            <a:r>
              <a:rPr lang="en-US"/>
              <a:t>Background</a:t>
            </a:r>
            <a:endParaRPr lang="en-US" dirty="0"/>
          </a:p>
        </p:txBody>
      </p:sp>
      <p:sp>
        <p:nvSpPr>
          <p:cNvPr id="4" name="Content Placeholder 3">
            <a:extLst>
              <a:ext uri="{FF2B5EF4-FFF2-40B4-BE49-F238E27FC236}">
                <a16:creationId xmlns:a16="http://schemas.microsoft.com/office/drawing/2014/main" id="{F855E38A-6C6E-6E49-A33E-7F8BF5435EC9}"/>
              </a:ext>
            </a:extLst>
          </p:cNvPr>
          <p:cNvSpPr>
            <a:spLocks noGrp="1"/>
          </p:cNvSpPr>
          <p:nvPr>
            <p:ph idx="1"/>
          </p:nvPr>
        </p:nvSpPr>
        <p:spPr/>
        <p:txBody>
          <a:bodyPr/>
          <a:lstStyle/>
          <a:p>
            <a:r>
              <a:rPr lang="en-US"/>
              <a:t>Animal Assisted Therapies (AAT) </a:t>
            </a:r>
          </a:p>
          <a:p>
            <a:r>
              <a:rPr lang="en-US"/>
              <a:t>AAT for patients with Traumatic Brain Injury (TBI)</a:t>
            </a:r>
          </a:p>
          <a:p>
            <a:r>
              <a:rPr lang="en-US"/>
              <a:t>Benefits of AAT for patients with TBI </a:t>
            </a:r>
          </a:p>
          <a:p>
            <a:r>
              <a:rPr lang="en-US"/>
              <a:t>Animal Assisted Therapy with Farm Animals (AATF) interventions </a:t>
            </a:r>
          </a:p>
          <a:p>
            <a:r>
              <a:rPr lang="en-US"/>
              <a:t>Parallels between AATF and AAT in patients with TBI </a:t>
            </a:r>
            <a:endParaRPr lang="en-US" dirty="0"/>
          </a:p>
        </p:txBody>
      </p:sp>
    </p:spTree>
    <p:extLst>
      <p:ext uri="{BB962C8B-B14F-4D97-AF65-F5344CB8AC3E}">
        <p14:creationId xmlns:p14="http://schemas.microsoft.com/office/powerpoint/2010/main" val="3535018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A8F34-27D3-498A-9842-AB3A8FE5D1F0}"/>
              </a:ext>
            </a:extLst>
          </p:cNvPr>
          <p:cNvSpPr>
            <a:spLocks noGrp="1"/>
          </p:cNvSpPr>
          <p:nvPr>
            <p:ph type="title"/>
          </p:nvPr>
        </p:nvSpPr>
        <p:spPr/>
        <p:txBody>
          <a:bodyPr/>
          <a:lstStyle/>
          <a:p>
            <a:r>
              <a:rPr lang="en-US"/>
              <a:t>Exclusion Criteria</a:t>
            </a:r>
            <a:endParaRPr lang="en-US" dirty="0"/>
          </a:p>
        </p:txBody>
      </p:sp>
      <p:sp>
        <p:nvSpPr>
          <p:cNvPr id="3" name="Content Placeholder 2">
            <a:extLst>
              <a:ext uri="{FF2B5EF4-FFF2-40B4-BE49-F238E27FC236}">
                <a16:creationId xmlns:a16="http://schemas.microsoft.com/office/drawing/2014/main" id="{F299CD2E-978A-42EA-BAEC-23EB4F8DCF5F}"/>
              </a:ext>
            </a:extLst>
          </p:cNvPr>
          <p:cNvSpPr>
            <a:spLocks noGrp="1"/>
          </p:cNvSpPr>
          <p:nvPr>
            <p:ph idx="1"/>
          </p:nvPr>
        </p:nvSpPr>
        <p:spPr/>
        <p:txBody>
          <a:bodyPr/>
          <a:lstStyle/>
          <a:p>
            <a:r>
              <a:rPr lang="en-US"/>
              <a:t>Severe motor deficiencies. </a:t>
            </a:r>
          </a:p>
          <a:p>
            <a:r>
              <a:rPr lang="en-US"/>
              <a:t>Unable to move independently with or without assistive device </a:t>
            </a:r>
          </a:p>
          <a:p>
            <a:r>
              <a:rPr lang="en-US"/>
              <a:t>Unable to comprehend spoken/written English at 5th grade level will also be excluded. </a:t>
            </a:r>
          </a:p>
          <a:p>
            <a:r>
              <a:rPr lang="en-US"/>
              <a:t>History of immunodeficiency, organ transplants, undergoing immunosuppressive therapy, and unmanaged/unstable physical conditions. </a:t>
            </a:r>
          </a:p>
          <a:p>
            <a:r>
              <a:rPr lang="en-US"/>
              <a:t> Patients with animal phobias, specifically fear of birds. </a:t>
            </a:r>
            <a:endParaRPr lang="en-US" dirty="0"/>
          </a:p>
        </p:txBody>
      </p:sp>
    </p:spTree>
    <p:extLst>
      <p:ext uri="{BB962C8B-B14F-4D97-AF65-F5344CB8AC3E}">
        <p14:creationId xmlns:p14="http://schemas.microsoft.com/office/powerpoint/2010/main" val="252917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B67B2-9916-429D-A128-2FD6C7066B89}"/>
              </a:ext>
            </a:extLst>
          </p:cNvPr>
          <p:cNvSpPr>
            <a:spLocks noGrp="1"/>
          </p:cNvSpPr>
          <p:nvPr>
            <p:ph type="title"/>
          </p:nvPr>
        </p:nvSpPr>
        <p:spPr/>
        <p:txBody>
          <a:bodyPr/>
          <a:lstStyle/>
          <a:p>
            <a:r>
              <a:rPr lang="en-US"/>
              <a:t>Study Procedures</a:t>
            </a:r>
            <a:endParaRPr lang="en-US" dirty="0"/>
          </a:p>
        </p:txBody>
      </p:sp>
      <p:sp>
        <p:nvSpPr>
          <p:cNvPr id="3" name="Content Placeholder 2">
            <a:extLst>
              <a:ext uri="{FF2B5EF4-FFF2-40B4-BE49-F238E27FC236}">
                <a16:creationId xmlns:a16="http://schemas.microsoft.com/office/drawing/2014/main" id="{FD34AD2D-3787-47A0-B01A-D11F13712AD5}"/>
              </a:ext>
            </a:extLst>
          </p:cNvPr>
          <p:cNvSpPr>
            <a:spLocks noGrp="1"/>
          </p:cNvSpPr>
          <p:nvPr>
            <p:ph idx="1"/>
          </p:nvPr>
        </p:nvSpPr>
        <p:spPr/>
        <p:txBody>
          <a:bodyPr/>
          <a:lstStyle/>
          <a:p>
            <a:r>
              <a:rPr lang="en-US"/>
              <a:t>Institutional Review Board Approval (IRB)</a:t>
            </a:r>
          </a:p>
          <a:p>
            <a:endParaRPr lang="en-US"/>
          </a:p>
          <a:p>
            <a:r>
              <a:rPr lang="en-US"/>
              <a:t>Institutional Animal Care and Use Committee (IACUC)</a:t>
            </a:r>
          </a:p>
          <a:p>
            <a:endParaRPr lang="en-US"/>
          </a:p>
          <a:p>
            <a:r>
              <a:rPr lang="en-US"/>
              <a:t>Informed consent</a:t>
            </a:r>
          </a:p>
          <a:p>
            <a:r>
              <a:rPr lang="en-US"/>
              <a:t>Participants with no consent capacity </a:t>
            </a:r>
          </a:p>
          <a:p>
            <a:pPr lvl="1"/>
            <a:r>
              <a:rPr lang="en-US"/>
              <a:t>Guardians</a:t>
            </a:r>
          </a:p>
          <a:p>
            <a:pPr lvl="1"/>
            <a:r>
              <a:rPr lang="en-US"/>
              <a:t>Assent </a:t>
            </a:r>
          </a:p>
          <a:p>
            <a:endParaRPr lang="en-US" dirty="0"/>
          </a:p>
        </p:txBody>
      </p:sp>
    </p:spTree>
    <p:extLst>
      <p:ext uri="{BB962C8B-B14F-4D97-AF65-F5344CB8AC3E}">
        <p14:creationId xmlns:p14="http://schemas.microsoft.com/office/powerpoint/2010/main" val="1452461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B67B2-9916-429D-A128-2FD6C7066B89}"/>
              </a:ext>
            </a:extLst>
          </p:cNvPr>
          <p:cNvSpPr>
            <a:spLocks noGrp="1"/>
          </p:cNvSpPr>
          <p:nvPr>
            <p:ph type="title"/>
          </p:nvPr>
        </p:nvSpPr>
        <p:spPr/>
        <p:txBody>
          <a:bodyPr/>
          <a:lstStyle/>
          <a:p>
            <a:r>
              <a:rPr lang="en-US"/>
              <a:t>Study Procedures (cont.)</a:t>
            </a:r>
            <a:endParaRPr lang="en-US" dirty="0"/>
          </a:p>
        </p:txBody>
      </p:sp>
      <p:sp>
        <p:nvSpPr>
          <p:cNvPr id="3" name="Content Placeholder 2">
            <a:extLst>
              <a:ext uri="{FF2B5EF4-FFF2-40B4-BE49-F238E27FC236}">
                <a16:creationId xmlns:a16="http://schemas.microsoft.com/office/drawing/2014/main" id="{FD34AD2D-3787-47A0-B01A-D11F13712AD5}"/>
              </a:ext>
            </a:extLst>
          </p:cNvPr>
          <p:cNvSpPr>
            <a:spLocks noGrp="1"/>
          </p:cNvSpPr>
          <p:nvPr>
            <p:ph idx="1"/>
          </p:nvPr>
        </p:nvSpPr>
        <p:spPr/>
        <p:txBody>
          <a:bodyPr/>
          <a:lstStyle/>
          <a:p>
            <a:endParaRPr lang="en-US"/>
          </a:p>
          <a:p>
            <a:r>
              <a:rPr lang="en-US"/>
              <a:t>Baseline data collection</a:t>
            </a:r>
          </a:p>
          <a:p>
            <a:endParaRPr lang="en-US"/>
          </a:p>
          <a:p>
            <a:r>
              <a:rPr lang="en-US"/>
              <a:t>Intervention</a:t>
            </a:r>
          </a:p>
          <a:p>
            <a:endParaRPr lang="en-US"/>
          </a:p>
          <a:p>
            <a:r>
              <a:rPr lang="en-US"/>
              <a:t>Follow-up data collection</a:t>
            </a:r>
          </a:p>
          <a:p>
            <a:pPr lvl="1"/>
            <a:r>
              <a:rPr lang="en-US"/>
              <a:t>Time series design </a:t>
            </a:r>
            <a:endParaRPr lang="en-US" dirty="0"/>
          </a:p>
        </p:txBody>
      </p:sp>
    </p:spTree>
    <p:extLst>
      <p:ext uri="{BB962C8B-B14F-4D97-AF65-F5344CB8AC3E}">
        <p14:creationId xmlns:p14="http://schemas.microsoft.com/office/powerpoint/2010/main" val="3996056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A9B17-DAAF-BE4C-B4A7-2D06EDF47A20}"/>
              </a:ext>
            </a:extLst>
          </p:cNvPr>
          <p:cNvSpPr>
            <a:spLocks noGrp="1"/>
          </p:cNvSpPr>
          <p:nvPr>
            <p:ph type="title"/>
          </p:nvPr>
        </p:nvSpPr>
        <p:spPr/>
        <p:txBody>
          <a:bodyPr/>
          <a:lstStyle/>
          <a:p>
            <a:r>
              <a:rPr lang="en-US"/>
              <a:t>Time Series Design</a:t>
            </a:r>
            <a:endParaRPr lang="en-US" dirty="0"/>
          </a:p>
        </p:txBody>
      </p:sp>
      <p:graphicFrame>
        <p:nvGraphicFramePr>
          <p:cNvPr id="4" name="Content Placeholder 3">
            <a:extLst>
              <a:ext uri="{FF2B5EF4-FFF2-40B4-BE49-F238E27FC236}">
                <a16:creationId xmlns:a16="http://schemas.microsoft.com/office/drawing/2014/main" id="{7B558503-6EE4-6A43-8C70-C602C7649848}"/>
              </a:ext>
            </a:extLst>
          </p:cNvPr>
          <p:cNvGraphicFramePr>
            <a:graphicFrameLocks noGrp="1"/>
          </p:cNvGraphicFramePr>
          <p:nvPr>
            <p:ph idx="1"/>
            <p:extLst>
              <p:ext uri="{D42A27DB-BD31-4B8C-83A1-F6EECF244321}">
                <p14:modId xmlns:p14="http://schemas.microsoft.com/office/powerpoint/2010/main" val="3829329018"/>
              </p:ext>
            </p:extLst>
          </p:nvPr>
        </p:nvGraphicFramePr>
        <p:xfrm>
          <a:off x="5118100" y="803275"/>
          <a:ext cx="6281738" cy="5248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9191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380C0-5718-8046-849E-6092CAC42209}"/>
              </a:ext>
            </a:extLst>
          </p:cNvPr>
          <p:cNvSpPr>
            <a:spLocks noGrp="1"/>
          </p:cNvSpPr>
          <p:nvPr>
            <p:ph type="title"/>
          </p:nvPr>
        </p:nvSpPr>
        <p:spPr/>
        <p:txBody>
          <a:bodyPr/>
          <a:lstStyle/>
          <a:p>
            <a:r>
              <a:rPr lang="en-US"/>
              <a:t>Data Analysis</a:t>
            </a:r>
            <a:endParaRPr lang="en-US" dirty="0"/>
          </a:p>
        </p:txBody>
      </p:sp>
      <p:sp>
        <p:nvSpPr>
          <p:cNvPr id="3" name="Content Placeholder 2">
            <a:extLst>
              <a:ext uri="{FF2B5EF4-FFF2-40B4-BE49-F238E27FC236}">
                <a16:creationId xmlns:a16="http://schemas.microsoft.com/office/drawing/2014/main" id="{2E56BCA8-6D86-E24C-899C-F131E61025E9}"/>
              </a:ext>
            </a:extLst>
          </p:cNvPr>
          <p:cNvSpPr>
            <a:spLocks noGrp="1"/>
          </p:cNvSpPr>
          <p:nvPr>
            <p:ph idx="1"/>
          </p:nvPr>
        </p:nvSpPr>
        <p:spPr/>
        <p:txBody>
          <a:bodyPr/>
          <a:lstStyle/>
          <a:p>
            <a:r>
              <a:rPr lang="en-US"/>
              <a:t>Descriptive statistics </a:t>
            </a:r>
          </a:p>
          <a:p>
            <a:pPr lvl="1"/>
            <a:r>
              <a:rPr lang="en-US"/>
              <a:t>Age, gender, education, occupation, time of TBI, treatment for depression/anxiety (provided by staff).  </a:t>
            </a:r>
          </a:p>
          <a:p>
            <a:r>
              <a:rPr lang="en-US"/>
              <a:t>Repeated Measures ANOVA</a:t>
            </a:r>
          </a:p>
          <a:p>
            <a:pPr lvl="1"/>
            <a:r>
              <a:rPr lang="en-US"/>
              <a:t>Measuring the mean scores of HADS anxiety and depression subscales during three time points.</a:t>
            </a:r>
          </a:p>
          <a:p>
            <a:pPr lvl="2"/>
            <a:r>
              <a:rPr lang="en-US"/>
              <a:t>Before the start</a:t>
            </a:r>
          </a:p>
          <a:p>
            <a:pPr lvl="2"/>
            <a:r>
              <a:rPr lang="en-US"/>
              <a:t>At the completion of the intervention in 12 weeks</a:t>
            </a:r>
          </a:p>
          <a:p>
            <a:pPr lvl="2"/>
            <a:r>
              <a:rPr lang="en-US"/>
              <a:t>In 4 weeks after completion</a:t>
            </a:r>
          </a:p>
          <a:p>
            <a:pPr lvl="2"/>
            <a:endParaRPr lang="en-US" dirty="0"/>
          </a:p>
        </p:txBody>
      </p:sp>
    </p:spTree>
    <p:extLst>
      <p:ext uri="{BB962C8B-B14F-4D97-AF65-F5344CB8AC3E}">
        <p14:creationId xmlns:p14="http://schemas.microsoft.com/office/powerpoint/2010/main" val="2787192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D917D-380B-414E-88A1-97A9B325F61D}"/>
              </a:ext>
            </a:extLst>
          </p:cNvPr>
          <p:cNvSpPr>
            <a:spLocks noGrp="1"/>
          </p:cNvSpPr>
          <p:nvPr>
            <p:ph type="title"/>
          </p:nvPr>
        </p:nvSpPr>
        <p:spPr/>
        <p:txBody>
          <a:bodyPr/>
          <a:lstStyle/>
          <a:p>
            <a:r>
              <a:rPr lang="en-US"/>
              <a:t>Study Limitations</a:t>
            </a:r>
            <a:endParaRPr lang="en-US" dirty="0"/>
          </a:p>
        </p:txBody>
      </p:sp>
      <p:sp>
        <p:nvSpPr>
          <p:cNvPr id="3" name="Content Placeholder 2">
            <a:extLst>
              <a:ext uri="{FF2B5EF4-FFF2-40B4-BE49-F238E27FC236}">
                <a16:creationId xmlns:a16="http://schemas.microsoft.com/office/drawing/2014/main" id="{9BB2E791-B9B2-4626-B920-D23E1BCC8F9D}"/>
              </a:ext>
            </a:extLst>
          </p:cNvPr>
          <p:cNvSpPr>
            <a:spLocks noGrp="1"/>
          </p:cNvSpPr>
          <p:nvPr>
            <p:ph idx="1"/>
          </p:nvPr>
        </p:nvSpPr>
        <p:spPr/>
        <p:txBody>
          <a:bodyPr/>
          <a:lstStyle/>
          <a:p>
            <a:r>
              <a:rPr lang="en-US"/>
              <a:t>Dropouts</a:t>
            </a:r>
          </a:p>
          <a:p>
            <a:r>
              <a:rPr lang="en-US"/>
              <a:t>No blinded environment</a:t>
            </a:r>
          </a:p>
          <a:p>
            <a:r>
              <a:rPr lang="en-US"/>
              <a:t>No standardization of AATF </a:t>
            </a:r>
          </a:p>
          <a:p>
            <a:r>
              <a:rPr lang="en-US"/>
              <a:t>Confounding factors</a:t>
            </a:r>
          </a:p>
          <a:p>
            <a:pPr lvl="1"/>
            <a:r>
              <a:rPr lang="en-US"/>
              <a:t>Treatments for anxiety and depression </a:t>
            </a:r>
            <a:endParaRPr lang="en-US" dirty="0"/>
          </a:p>
        </p:txBody>
      </p:sp>
    </p:spTree>
    <p:extLst>
      <p:ext uri="{BB962C8B-B14F-4D97-AF65-F5344CB8AC3E}">
        <p14:creationId xmlns:p14="http://schemas.microsoft.com/office/powerpoint/2010/main" val="665215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normAutofit fontScale="92500"/>
          </a:bodyPr>
          <a:lstStyle/>
          <a:p>
            <a:r>
              <a:rPr lang="en-US"/>
              <a:t>Abbasian, G., Lachance, G., Yarand, D., Hart, D., Spector, T., &amp; Steves, C. (2019). An overview of the TwinsUK cohort’s anxiety and depression assessment, using the self-reported Hospital Anxiety and Depression Scale. Wellcome open research, 4, 10. </a:t>
            </a:r>
            <a:r>
              <a:rPr lang="en-US">
                <a:hlinkClick r:id="rId2"/>
              </a:rPr>
              <a:t>https://doi.org/10.12688/wellcomeopenres.14927.1</a:t>
            </a:r>
            <a:r>
              <a:rPr lang="en-US"/>
              <a:t> 	</a:t>
            </a:r>
          </a:p>
          <a:p>
            <a:r>
              <a:rPr lang="en-US"/>
              <a:t>Antonovsky, A. (1979). Health, stress, and coping (1st ed. ed.). Jossey-Bass. 	</a:t>
            </a:r>
          </a:p>
          <a:p>
            <a:r>
              <a:rPr lang="en-US"/>
              <a:t>Bados, A., Gómez-Benito, J., &amp; Balaguer, G. (2010). The State-Trait Anxiety Inventory, Trait Version: Does It Really Measure Anxiety? Journal of personality assessment, 92(6), 560-567. </a:t>
            </a:r>
            <a:r>
              <a:rPr lang="en-US">
                <a:hlinkClick r:id="rId3"/>
              </a:rPr>
              <a:t>https://doi.org/10.1080/00223891.2010.513295</a:t>
            </a:r>
            <a:r>
              <a:rPr lang="en-US"/>
              <a:t> 	</a:t>
            </a:r>
          </a:p>
          <a:p>
            <a:r>
              <a:rPr lang="en-US"/>
              <a:t>Bandura, A. (1997). Self-efficacy : the exercise of control. W.H. Freeman. 	</a:t>
            </a:r>
            <a:endParaRPr lang="en-US" dirty="0"/>
          </a:p>
        </p:txBody>
      </p:sp>
    </p:spTree>
    <p:extLst>
      <p:ext uri="{BB962C8B-B14F-4D97-AF65-F5344CB8AC3E}">
        <p14:creationId xmlns:p14="http://schemas.microsoft.com/office/powerpoint/2010/main" val="42195084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normAutofit fontScale="92500" lnSpcReduction="20000"/>
          </a:bodyPr>
          <a:lstStyle/>
          <a:p>
            <a:r>
              <a:rPr lang="en-US"/>
              <a:t>Beck, A. T., Epstein, N., Brown, G., &amp; Steer, R. A. (1988). An Inventory for Measuring Clinical Anxiety: Psychometric Properties. Journal of consulting and clinical psychology, 56(6), 893-897. </a:t>
            </a:r>
            <a:r>
              <a:rPr lang="en-US">
                <a:hlinkClick r:id="rId2"/>
              </a:rPr>
              <a:t>https://doi.org/10.1037/0022-006X.56.6.893</a:t>
            </a:r>
            <a:r>
              <a:rPr lang="en-US"/>
              <a:t> 	</a:t>
            </a:r>
          </a:p>
          <a:p>
            <a:r>
              <a:rPr lang="en-US"/>
              <a:t>Beck, A. T., Steer, R. A., &amp; Carbin, M. G. (1988, 1988/01/01/). Psychometric properties of the Beck Depression Inventory: Twenty-five years of evaluation. Clinical psychology review, 8(1), 77-100. </a:t>
            </a:r>
            <a:r>
              <a:rPr lang="en-US">
                <a:hlinkClick r:id="rId3"/>
              </a:rPr>
              <a:t>https://doi.org/https://doi.org/10.1016/0272-7358(88)90050-5</a:t>
            </a:r>
            <a:r>
              <a:rPr lang="en-US"/>
              <a:t> 	</a:t>
            </a:r>
          </a:p>
          <a:p>
            <a:r>
              <a:rPr lang="en-US"/>
              <a:t>Belanger, H. G., Vanderploeg, R. D., Curtiss, G., Armistead-Jehle, P., Kennedy, J. E., Tate, D. F., Eapen, B. C., Bowles, A. O., &amp; Cooper, D. B. (2020). Self-efficacy predicts response to cognitive rehabilitation in military service members with post-concussive symptoms. Neuropsychological rehabilitation, 30(6), 1190-1203. </a:t>
            </a:r>
            <a:r>
              <a:rPr lang="en-US">
                <a:hlinkClick r:id="rId4"/>
              </a:rPr>
              <a:t>https://doi.org/10.1080/09602011.2019.1575245</a:t>
            </a:r>
            <a:r>
              <a:rPr lang="en-US"/>
              <a:t> 	</a:t>
            </a:r>
          </a:p>
          <a:p>
            <a:endParaRPr lang="en-US" dirty="0"/>
          </a:p>
        </p:txBody>
      </p:sp>
    </p:spTree>
    <p:extLst>
      <p:ext uri="{BB962C8B-B14F-4D97-AF65-F5344CB8AC3E}">
        <p14:creationId xmlns:p14="http://schemas.microsoft.com/office/powerpoint/2010/main" val="31931573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normAutofit fontScale="85000" lnSpcReduction="10000"/>
          </a:bodyPr>
          <a:lstStyle/>
          <a:p>
            <a:r>
              <a:rPr lang="en-US"/>
              <a:t>Berget, B., Ekeberg, Ø., &amp; Braastad, B. O. (2008). Attitudes to animal‐assisted therapy with farm animals among health staff and farmers. Journal of psychiatric and mental health nursing, 15(7), 576-581. </a:t>
            </a:r>
            <a:r>
              <a:rPr lang="en-US">
                <a:hlinkClick r:id="rId2"/>
              </a:rPr>
              <a:t>https://doi.org/10.1111/j.1365-2850.2008.01268.x</a:t>
            </a:r>
            <a:r>
              <a:rPr lang="en-US"/>
              <a:t> 	\</a:t>
            </a:r>
          </a:p>
          <a:p>
            <a:r>
              <a:rPr lang="en-US"/>
              <a:t>Berget, B., Ekeberg, Ø., Pedersen, I., &amp; Braastad, B. O. (2011). Animal-Assisted Therapy with Farm Animals for Persons with Psychiatric Disorders: Effects on Anxiety and Depression, a Randomized Controlled Trial. Occupational therapy in mental health, 27(1), 50-64. </a:t>
            </a:r>
            <a:r>
              <a:rPr lang="en-US">
                <a:hlinkClick r:id="rId3"/>
              </a:rPr>
              <a:t>https://doi.org/10.1080/0164212X.2011.543641</a:t>
            </a:r>
            <a:r>
              <a:rPr lang="en-US"/>
              <a:t> 	</a:t>
            </a:r>
          </a:p>
          <a:p>
            <a:r>
              <a:rPr lang="en-US"/>
              <a:t>Choustikova, J., Turunen, H., Tuominen‐Salo, H., &amp; Coco, K. (2020). Traumatic brain injury patients’ family members’ evaluations of the social support provided by healthcare professionals in acute care hospitals. Journal of clinical nursing, 29(17-18), 3325-3335. </a:t>
            </a:r>
            <a:r>
              <a:rPr lang="en-US">
                <a:hlinkClick r:id="rId4"/>
              </a:rPr>
              <a:t>https://doi.org/10.1111/jocn.15359</a:t>
            </a:r>
            <a:r>
              <a:rPr lang="en-US"/>
              <a:t> 	</a:t>
            </a:r>
          </a:p>
          <a:p>
            <a:r>
              <a:rPr lang="en-US"/>
              <a:t>Cohen, J. (1988). Statistical power analysis for the behavioral sciences (2nd ed. ed.). L. Erlbaum Associates. 	</a:t>
            </a:r>
            <a:endParaRPr lang="en-US" dirty="0"/>
          </a:p>
        </p:txBody>
      </p:sp>
    </p:spTree>
    <p:extLst>
      <p:ext uri="{BB962C8B-B14F-4D97-AF65-F5344CB8AC3E}">
        <p14:creationId xmlns:p14="http://schemas.microsoft.com/office/powerpoint/2010/main" val="16544984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normAutofit fontScale="85000" lnSpcReduction="10000"/>
          </a:bodyPr>
          <a:lstStyle/>
          <a:p>
            <a:r>
              <a:rPr lang="en-US"/>
              <a:t>Cohen, M. L., Holdnack, J. A., Kisala, P. A., &amp; Tulsky, D. S. (2018, Aug). A comparison of PHQ-9 and TBI-QOL depression measures among individuals with traumatic brain injury. Rehabil Psychol, 63(3), 365-371. </a:t>
            </a:r>
            <a:r>
              <a:rPr lang="en-US">
                <a:hlinkClick r:id="rId2"/>
              </a:rPr>
              <a:t>https://doi.org/10.1037/rep0000216</a:t>
            </a:r>
            <a:r>
              <a:rPr lang="en-US"/>
              <a:t> 	 </a:t>
            </a:r>
          </a:p>
          <a:p>
            <a:r>
              <a:rPr lang="en-US"/>
              <a:t>Cole, K. M., Gawlinski, A., Steers, N., &amp; Kotlerman, J. (2007). Animal-assisted therapy in patients hospitalized with heart failure. American journal of critical care, 16(6), 575-585. </a:t>
            </a:r>
            <a:r>
              <a:rPr lang="en-US">
                <a:hlinkClick r:id="rId3"/>
              </a:rPr>
              <a:t>https://doi.org/10.4037/ajcc2007.16.6.575</a:t>
            </a:r>
            <a:r>
              <a:rPr lang="en-US"/>
              <a:t> 	</a:t>
            </a:r>
          </a:p>
          <a:p>
            <a:r>
              <a:rPr lang="en-US"/>
              <a:t>Craig, A., Tran, Y., Guest, R., &amp; Middleton, J. (2019). Trajectories of Self-Efficacy and Depressed Mood and Their Relationship in the First 12 Months Following Spinal Cord Injury. Archives of physical medicine and rehabilitation, 100(3), 441-447. </a:t>
            </a:r>
            <a:r>
              <a:rPr lang="en-US">
                <a:hlinkClick r:id="rId4"/>
              </a:rPr>
              <a:t>https://doi.org/10.1016/j.apmr.2018.07.442</a:t>
            </a:r>
            <a:r>
              <a:rPr lang="en-US"/>
              <a:t> 	</a:t>
            </a:r>
          </a:p>
          <a:p>
            <a:r>
              <a:rPr lang="en-US"/>
              <a:t>Drageset, S., Lindstrøm, T. C., Giske, T., &amp; Underlid, K. (2016). Women's experiences of social support during the first year following primary breast cancer surgery. Scandinavian Journal of Caring Sciences, 30(2), 340-348. </a:t>
            </a:r>
            <a:r>
              <a:rPr lang="en-US">
                <a:hlinkClick r:id="rId5"/>
              </a:rPr>
              <a:t>https://doi.org/10.1111/scs.12250</a:t>
            </a:r>
            <a:r>
              <a:rPr lang="en-US"/>
              <a:t> 	</a:t>
            </a:r>
            <a:endParaRPr lang="en-US" dirty="0"/>
          </a:p>
        </p:txBody>
      </p:sp>
    </p:spTree>
    <p:extLst>
      <p:ext uri="{BB962C8B-B14F-4D97-AF65-F5344CB8AC3E}">
        <p14:creationId xmlns:p14="http://schemas.microsoft.com/office/powerpoint/2010/main" val="2612612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335CB-E84E-43B7-A3B4-77E2D9BFA2E4}"/>
              </a:ext>
            </a:extLst>
          </p:cNvPr>
          <p:cNvSpPr>
            <a:spLocks noGrp="1"/>
          </p:cNvSpPr>
          <p:nvPr>
            <p:ph type="title"/>
          </p:nvPr>
        </p:nvSpPr>
        <p:spPr/>
        <p:txBody>
          <a:bodyPr/>
          <a:lstStyle/>
          <a:p>
            <a:r>
              <a:rPr lang="en-US"/>
              <a:t>Purpose of Study</a:t>
            </a:r>
            <a:endParaRPr lang="en-US" dirty="0"/>
          </a:p>
        </p:txBody>
      </p:sp>
      <p:sp>
        <p:nvSpPr>
          <p:cNvPr id="3" name="Content Placeholder 2">
            <a:extLst>
              <a:ext uri="{FF2B5EF4-FFF2-40B4-BE49-F238E27FC236}">
                <a16:creationId xmlns:a16="http://schemas.microsoft.com/office/drawing/2014/main" id="{432008B9-4F47-4860-929D-358B4947BB20}"/>
              </a:ext>
            </a:extLst>
          </p:cNvPr>
          <p:cNvSpPr>
            <a:spLocks noGrp="1"/>
          </p:cNvSpPr>
          <p:nvPr>
            <p:ph idx="1"/>
          </p:nvPr>
        </p:nvSpPr>
        <p:spPr/>
        <p:txBody>
          <a:bodyPr/>
          <a:lstStyle/>
          <a:p>
            <a:r>
              <a:rPr lang="en-US"/>
              <a:t>To examine the effects of Animal Assisted Therapies with Farm Animals (AATF) with domesticated ducks on depression and anxiety.  </a:t>
            </a:r>
          </a:p>
          <a:p>
            <a:pPr lvl="3"/>
            <a:endParaRPr lang="en-US" dirty="0"/>
          </a:p>
        </p:txBody>
      </p:sp>
    </p:spTree>
    <p:extLst>
      <p:ext uri="{BB962C8B-B14F-4D97-AF65-F5344CB8AC3E}">
        <p14:creationId xmlns:p14="http://schemas.microsoft.com/office/powerpoint/2010/main" val="39252345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normAutofit fontScale="92500"/>
          </a:bodyPr>
          <a:lstStyle/>
          <a:p>
            <a:r>
              <a:rPr lang="en-US"/>
              <a:t> Elbogen, E. B., Dennis, P. A., Van Voorhees, E. E., Blakey, S. M., Johnson, J. L., Johnson, S. C., Wagner, H. R., Hamer, R. M., Beckham, J. C., Manly, T., &amp; Belger, A. (2019). Cognitive Rehabilitation With Mobile Technology and Social Support for Veterans With TBI and PTSD: A Randomized Clinical Trial. The journal of head trauma rehabilitation, 34(1), 1-10. </a:t>
            </a:r>
            <a:r>
              <a:rPr lang="en-US">
                <a:hlinkClick r:id="rId2"/>
              </a:rPr>
              <a:t>https://doi.org/10.1097/HTR.0000000000000435</a:t>
            </a:r>
            <a:r>
              <a:rPr lang="en-US"/>
              <a:t> 	</a:t>
            </a:r>
          </a:p>
          <a:p>
            <a:r>
              <a:rPr lang="en-US"/>
              <a:t>Enns, M. W., Cox, B. J., Parker, J. D. A., &amp; Guertin, J. E. (1998). Confirmatory factor analysis of the Beck Anxiety and Depression Inventories in patients with major depression. Journal of affective disorders, 47(1), 195-200. </a:t>
            </a:r>
            <a:r>
              <a:rPr lang="en-US">
                <a:hlinkClick r:id="rId3"/>
              </a:rPr>
              <a:t>https://doi.org/10.1016/S0165-0327(97)00103-1</a:t>
            </a:r>
            <a:r>
              <a:rPr lang="en-US"/>
              <a:t> 	</a:t>
            </a:r>
          </a:p>
          <a:p>
            <a:r>
              <a:rPr lang="en-US"/>
              <a:t>Finfgeld-Connett, D. (2005). Clarification of Social Support. Journal of Nursing Scholarship, 37(1), 4-9. </a:t>
            </a:r>
            <a:r>
              <a:rPr lang="en-US">
                <a:hlinkClick r:id="rId4"/>
              </a:rPr>
              <a:t>https://doi.org/10.1111/j.1547-5069.2005.00004.x</a:t>
            </a:r>
            <a:r>
              <a:rPr lang="en-US"/>
              <a:t> 	</a:t>
            </a:r>
            <a:endParaRPr lang="en-US" dirty="0"/>
          </a:p>
        </p:txBody>
      </p:sp>
    </p:spTree>
    <p:extLst>
      <p:ext uri="{BB962C8B-B14F-4D97-AF65-F5344CB8AC3E}">
        <p14:creationId xmlns:p14="http://schemas.microsoft.com/office/powerpoint/2010/main" val="71436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normAutofit fontScale="92500" lnSpcReduction="10000"/>
          </a:bodyPr>
          <a:lstStyle/>
          <a:p>
            <a:r>
              <a:rPr lang="en-US"/>
              <a:t>Gocheva, V., Hund-Georgiadis, M., &amp; Hediger, K. (2018). Effects of Animal-Assisted Therapy on Concentration and Attention Span in Patients With Acquired Brain Injury: A Randomized Controlled Trial. Neuropsychology, 32(1), 54-64. </a:t>
            </a:r>
            <a:r>
              <a:rPr lang="en-US">
                <a:hlinkClick r:id="rId2"/>
              </a:rPr>
              <a:t>https://doi.org/10.1037/neu0000398</a:t>
            </a:r>
            <a:r>
              <a:rPr lang="en-US"/>
              <a:t> 	</a:t>
            </a:r>
          </a:p>
          <a:p>
            <a:r>
              <a:rPr lang="en-US"/>
              <a:t>Green, A., Felmingham, K., Baguley, I. J., Slewa-Younan, S., &amp; Simpson, S. (2001). The clinical utility of the Beck Depression Inventory after traumatic brain injury. Brain injury, 15(12), 1021-1028. </a:t>
            </a:r>
            <a:r>
              <a:rPr lang="en-US">
                <a:hlinkClick r:id="rId3"/>
              </a:rPr>
              <a:t>https://doi.org/10.1080/02699050110074187</a:t>
            </a:r>
            <a:r>
              <a:rPr lang="en-US"/>
              <a:t> 	\</a:t>
            </a:r>
          </a:p>
          <a:p>
            <a:r>
              <a:rPr lang="en-US"/>
              <a:t>Hardy, L., Jones, J. G., &amp; Gould, D. (1996). Understanding psychological preparation for sport theory and practice of elite performers. J. Wiley. 	</a:t>
            </a:r>
          </a:p>
          <a:p>
            <a:r>
              <a:rPr lang="en-US"/>
              <a:t>Hassink, J. (2005, 01/01). Combining agricultural production and care for persons with disabilities: a new role of agriculture and farm animals.  </a:t>
            </a:r>
            <a:endParaRPr lang="en-US" dirty="0"/>
          </a:p>
        </p:txBody>
      </p:sp>
    </p:spTree>
    <p:extLst>
      <p:ext uri="{BB962C8B-B14F-4D97-AF65-F5344CB8AC3E}">
        <p14:creationId xmlns:p14="http://schemas.microsoft.com/office/powerpoint/2010/main" val="14260511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lstStyle/>
          <a:p>
            <a:r>
              <a:rPr lang="en-US"/>
              <a:t>Hediger, K., Petignat, M., Marti, R., &amp; Hund-Georgiadis, M. (2019). Animal-assisted therapy for patients in a minimally conscious state: A randomized two treatment multi-period crossover trial. PLoS ONE, 14(10), e0222846-e0222846. </a:t>
            </a:r>
            <a:r>
              <a:rPr lang="en-US">
                <a:hlinkClick r:id="rId2"/>
              </a:rPr>
              <a:t>https://doi.org/10.1371/journal.pone.0222846</a:t>
            </a:r>
            <a:r>
              <a:rPr lang="en-US"/>
              <a:t> 	</a:t>
            </a:r>
          </a:p>
          <a:p>
            <a:r>
              <a:rPr lang="en-US"/>
              <a:t>Hediger, K., Thommen, S., Wagner, C., Gaab, J., &amp; Hund-Georgiadis, M. (2019). Effects of animal-assisted therapy on social behaviour in patients with acquired brain injury: a randomised controlled trial. Scientific reports, 9(1), 5831-5831. </a:t>
            </a:r>
            <a:r>
              <a:rPr lang="en-US">
                <a:hlinkClick r:id="rId3"/>
              </a:rPr>
              <a:t>https://doi.org/10.1038/s41598-019-42280-0</a:t>
            </a:r>
            <a:r>
              <a:rPr lang="en-US"/>
              <a:t> 	</a:t>
            </a:r>
            <a:endParaRPr lang="en-US" dirty="0"/>
          </a:p>
        </p:txBody>
      </p:sp>
    </p:spTree>
    <p:extLst>
      <p:ext uri="{BB962C8B-B14F-4D97-AF65-F5344CB8AC3E}">
        <p14:creationId xmlns:p14="http://schemas.microsoft.com/office/powerpoint/2010/main" val="12356603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lstStyle/>
          <a:p>
            <a:r>
              <a:rPr lang="en-US"/>
              <a:t>Heinze, J. E., Kruger, D. J., Reischl, T. M., Cupal, S., &amp; Zimmerman, M. A. (2015). Relationships Among Disease, Social Support, and Perceived Health: A Lifespan Approach. American journal of community psychology, 56(3-4), 268-279. </a:t>
            </a:r>
            <a:r>
              <a:rPr lang="en-US">
                <a:hlinkClick r:id="rId2"/>
              </a:rPr>
              <a:t>https://doi.org/10.1007/s10464-015-9758-3</a:t>
            </a:r>
            <a:r>
              <a:rPr lang="en-US"/>
              <a:t> 	</a:t>
            </a:r>
          </a:p>
          <a:p>
            <a:r>
              <a:rPr lang="en-US"/>
              <a:t>Izaute, M., Durozard, C., Aldigier, E., Teissedre, F., Perreve, A., &amp; Gerbaud, L. (2008). Perceived social support and locus of control after a traumatic brain injury (TBI). Brain injury, 22(10), 758-764. </a:t>
            </a:r>
            <a:r>
              <a:rPr lang="en-US">
                <a:hlinkClick r:id="rId3"/>
              </a:rPr>
              <a:t>https://doi.org/10.1080/02699050802366002</a:t>
            </a:r>
            <a:r>
              <a:rPr lang="en-US"/>
              <a:t> 	</a:t>
            </a:r>
            <a:endParaRPr lang="en-US" dirty="0"/>
          </a:p>
        </p:txBody>
      </p:sp>
    </p:spTree>
    <p:extLst>
      <p:ext uri="{BB962C8B-B14F-4D97-AF65-F5344CB8AC3E}">
        <p14:creationId xmlns:p14="http://schemas.microsoft.com/office/powerpoint/2010/main" val="4240213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normAutofit fontScale="85000" lnSpcReduction="10000"/>
          </a:bodyPr>
          <a:lstStyle/>
          <a:p>
            <a:r>
              <a:rPr lang="en-US"/>
              <a:t>Jackson, D. (2010). How Personal Trainers Can Use Self-Efficacy Theory to Enhance Exercise Behavior in Beginning Exercisers. Strength &amp; Conditioning Journal, 32(3). </a:t>
            </a:r>
            <a:r>
              <a:rPr lang="en-US">
                <a:hlinkClick r:id="rId2"/>
              </a:rPr>
              <a:t>https://journals.lww.com/nsca-scj/Fulltext/2010/06000/How_Personal_Trainers_Can_Use_Self_Efficacy_Theory.8.aspx</a:t>
            </a:r>
            <a:r>
              <a:rPr lang="en-US"/>
              <a:t> 	</a:t>
            </a:r>
          </a:p>
          <a:p>
            <a:r>
              <a:rPr lang="en-US"/>
              <a:t>Jang, S. H., &amp; Kwon, H. G. (2020). Relationship between depression and dorsolateral prefronto-thalamic tract injury in patients with mild traumatic brain injury. Scientific reports, 10(1), 19728-19728. </a:t>
            </a:r>
            <a:r>
              <a:rPr lang="en-US">
                <a:hlinkClick r:id="rId3"/>
              </a:rPr>
              <a:t>https://doi.org/10.1038/s41598-020-76889-3</a:t>
            </a:r>
            <a:r>
              <a:rPr lang="en-US"/>
              <a:t> </a:t>
            </a:r>
          </a:p>
          <a:p>
            <a:r>
              <a:rPr lang="en-US"/>
              <a:t>Jenkins, M. M. S. W., McCullough, A. M. A., Ruehrdanz, A. B. A., &amp; Morris, K. P. D. CANINES AND CHILDHOOD CANCER: THE EFFECTS OF ANIMAL-ASSISTED THERAPY FOR PATIENTS, FAMILIES AND THERAPY DOGS. </a:t>
            </a:r>
          </a:p>
          <a:p>
            <a:r>
              <a:rPr lang="en-US"/>
              <a:t>Jorge, R. E., Robinson, R. G., &amp; Arndt, S. (1993). Are there symptoms that are specific for depressed mood in patients with traumatic brain injury? The Journal of nervous and mental disease, 181(2), 91-99. 	</a:t>
            </a:r>
            <a:endParaRPr lang="en-US" dirty="0"/>
          </a:p>
        </p:txBody>
      </p:sp>
    </p:spTree>
    <p:extLst>
      <p:ext uri="{BB962C8B-B14F-4D97-AF65-F5344CB8AC3E}">
        <p14:creationId xmlns:p14="http://schemas.microsoft.com/office/powerpoint/2010/main" val="3613962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normAutofit fontScale="92500" lnSpcReduction="20000"/>
          </a:bodyPr>
          <a:lstStyle/>
          <a:p>
            <a:r>
              <a:rPr lang="en-US"/>
              <a:t>Juengst, S. B., Kumar, R. G., &amp; Wagner, A. K. (2017). A narrative literature review of depression following traumatic brain injury: prevalence, impact, and management challenges. Psychology research and behavior management, 10, 175-186. </a:t>
            </a:r>
            <a:r>
              <a:rPr lang="en-US">
                <a:hlinkClick r:id="rId2"/>
              </a:rPr>
              <a:t>https://doi.org/10.2147/PRBM.S113264</a:t>
            </a:r>
            <a:r>
              <a:rPr lang="en-US"/>
              <a:t> 	</a:t>
            </a:r>
          </a:p>
          <a:p>
            <a:r>
              <a:rPr lang="en-US"/>
              <a:t>Kendall, E. (1996). Psychosocial Adjustment Following Closed Head Injury: A Model for Understanding Individual Differences and Predicting Outcome. Neuropsychological rehabilitation, 6(2), 101-132. </a:t>
            </a:r>
            <a:r>
              <a:rPr lang="en-US">
                <a:hlinkClick r:id="rId3"/>
              </a:rPr>
              <a:t>https://doi.org/10.1080/713755502</a:t>
            </a:r>
            <a:r>
              <a:rPr lang="en-US"/>
              <a:t> 	</a:t>
            </a:r>
          </a:p>
          <a:p>
            <a:r>
              <a:rPr lang="en-US"/>
              <a:t>Kim, E., Lauterbach, E. C., Reeve, A., Arciniegas, D. B., Coburn, K. L., Mendez, M. F., Rummans, T. A., &amp; Coffey, E. C. (2007, Spring). Neuropsychiatric complications of traumatic brain injury: a critical review of the literature (a report by the ANPA Committee on Research). J Neuropsychiatry Clin Neurosci, 19(2), 106-127. </a:t>
            </a:r>
            <a:r>
              <a:rPr lang="en-US">
                <a:hlinkClick r:id="rId4"/>
              </a:rPr>
              <a:t>https://doi.org/10.1176/jnp.2007.19.2.106</a:t>
            </a:r>
            <a:r>
              <a:rPr lang="en-US"/>
              <a:t> 	</a:t>
            </a:r>
            <a:endParaRPr lang="en-US" dirty="0"/>
          </a:p>
        </p:txBody>
      </p:sp>
    </p:spTree>
    <p:extLst>
      <p:ext uri="{BB962C8B-B14F-4D97-AF65-F5344CB8AC3E}">
        <p14:creationId xmlns:p14="http://schemas.microsoft.com/office/powerpoint/2010/main" val="3953284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normAutofit fontScale="85000" lnSpcReduction="10000"/>
          </a:bodyPr>
          <a:lstStyle/>
          <a:p>
            <a:r>
              <a:rPr lang="en-US"/>
              <a:t>Koponen, S., Taiminen, T., Portin, R., Himanen, L., Isoniemi, H., Heinonen, H., Hinkka, S., &amp; Tenovuo, O. (2002). Axis I and II Psychiatric Disorders After Traumatic Brain Injury: A 30-Year Follow-Up Study. The American journal of psychiatry, 159(8), 1315-1321. </a:t>
            </a:r>
            <a:r>
              <a:rPr lang="en-US">
                <a:hlinkClick r:id="rId2"/>
              </a:rPr>
              <a:t>https://doi.org/10.1176/appi.ajp.159.8.1315</a:t>
            </a:r>
            <a:r>
              <a:rPr lang="en-US"/>
              <a:t> 	</a:t>
            </a:r>
          </a:p>
          <a:p>
            <a:r>
              <a:rPr lang="en-US"/>
              <a:t>Kroenke, K., Spitzer, R. L., &amp; Williams, J. B. (2001, Sep). The PHQ-9: validity of a brief depression severity measure. J Gen Intern Med, 16(9), 606-613. </a:t>
            </a:r>
            <a:r>
              <a:rPr lang="en-US">
                <a:hlinkClick r:id="rId3"/>
              </a:rPr>
              <a:t>https://doi.org/10.1046/j.1525-1497.2001.016009606.x</a:t>
            </a:r>
            <a:r>
              <a:rPr lang="en-US"/>
              <a:t> 	</a:t>
            </a:r>
          </a:p>
          <a:p>
            <a:r>
              <a:rPr lang="en-US"/>
              <a:t>Kumar, K., Kumar, S., Mehrotra, D., Tiwari, S. C., Kumar, V., Khandpur, S., &amp; Dwivedi, R. C. (2018). Prospective evaluation of psychological burden in patients with oral cancer. British journal of oral &amp; maxillofacial surgery, 56(10), 918-924. </a:t>
            </a:r>
            <a:r>
              <a:rPr lang="en-US">
                <a:hlinkClick r:id="rId4"/>
              </a:rPr>
              <a:t>https://doi.org/10.1016/j.bjoms.2018.09.004</a:t>
            </a:r>
            <a:r>
              <a:rPr lang="en-US"/>
              <a:t> 	 </a:t>
            </a:r>
          </a:p>
          <a:p>
            <a:r>
              <a:rPr lang="en-US"/>
              <a:t>Kvaal, K., Ulstein, I., Nordhus, I. H., &amp; Engedal, K. (2005). The Spielberger State-Trait Anxiety Inventory (STAI): the state scale in detecting mental disorders in geriatric patients. International journal of geriatric psychiatry, 20(7), 629-634. </a:t>
            </a:r>
            <a:r>
              <a:rPr lang="en-US">
                <a:hlinkClick r:id="rId5"/>
              </a:rPr>
              <a:t>https://doi.org/10.1002/gps.1330</a:t>
            </a:r>
            <a:r>
              <a:rPr lang="en-US"/>
              <a:t> 	</a:t>
            </a:r>
            <a:endParaRPr lang="en-US" dirty="0"/>
          </a:p>
        </p:txBody>
      </p:sp>
    </p:spTree>
    <p:extLst>
      <p:ext uri="{BB962C8B-B14F-4D97-AF65-F5344CB8AC3E}">
        <p14:creationId xmlns:p14="http://schemas.microsoft.com/office/powerpoint/2010/main" val="6453383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normAutofit fontScale="92500"/>
          </a:bodyPr>
          <a:lstStyle/>
          <a:p>
            <a:r>
              <a:rPr lang="en-US"/>
              <a:t>Lee, C.-Y., Lee, Y., Wang, L.-J., Chien, C.-Y., Fang, F.-M., &amp; Lin, P.-Y. (2017). Depression, anxiety, quality of life, and predictors of depressive disorders in caregivers of patients with head and neck cancer: A six-month follow-up study. Journal of Psychosomatic Research, 100, 29-34. </a:t>
            </a:r>
            <a:r>
              <a:rPr lang="en-US">
                <a:hlinkClick r:id="rId2"/>
              </a:rPr>
              <a:t>https://doi.org/10.1016/j.jpsychores.2017.07.002</a:t>
            </a:r>
            <a:r>
              <a:rPr lang="en-US"/>
              <a:t> 	</a:t>
            </a:r>
          </a:p>
          <a:p>
            <a:r>
              <a:rPr lang="en-US"/>
              <a:t>Maalouf, F. T., Clark, L., Tavitian, L., Sahakian, B. J., Brent, D., &amp; Phillips, M. L. (2012). Bias to negative emotions: A depression state-dependent marker in adolescent major depressive disorder. Psychiatry research, 198(1), 28-33. </a:t>
            </a:r>
            <a:r>
              <a:rPr lang="en-US">
                <a:hlinkClick r:id="rId3"/>
              </a:rPr>
              <a:t>https://doi.org/10.1016/j.psychres.2012.01.030</a:t>
            </a:r>
            <a:r>
              <a:rPr lang="en-US"/>
              <a:t> 	</a:t>
            </a:r>
          </a:p>
          <a:p>
            <a:r>
              <a:rPr lang="en-US"/>
              <a:t>Mallon, G. P. (1994). Cow as co-therapist: Utilization of farm animals as therapeutic aides with children in residential treatment. Child &amp; adolescent social work journal, 11(6), 455-474. </a:t>
            </a:r>
            <a:r>
              <a:rPr lang="en-US">
                <a:hlinkClick r:id="rId4"/>
              </a:rPr>
              <a:t>https://doi.org/10.1007/BF01876570</a:t>
            </a:r>
            <a:r>
              <a:rPr lang="en-US"/>
              <a:t> 	</a:t>
            </a:r>
            <a:endParaRPr lang="en-US" dirty="0"/>
          </a:p>
        </p:txBody>
      </p:sp>
    </p:spTree>
    <p:extLst>
      <p:ext uri="{BB962C8B-B14F-4D97-AF65-F5344CB8AC3E}">
        <p14:creationId xmlns:p14="http://schemas.microsoft.com/office/powerpoint/2010/main" val="3080642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normAutofit fontScale="85000" lnSpcReduction="10000"/>
          </a:bodyPr>
          <a:lstStyle/>
          <a:p>
            <a:r>
              <a:rPr lang="en-US"/>
              <a:t>Osborn, A. J., Mathias, J. L., &amp; Fairweather-Schmidt, A. K. (2016). Prevalence of Anxiety Following Adult Traumatic Brain Injury: A Meta-Analysis Comparing Measures, Samples and Postinjury Intervals. Neuropsychology, 30(2), 247-261. </a:t>
            </a:r>
            <a:r>
              <a:rPr lang="en-US">
                <a:hlinkClick r:id="rId2"/>
              </a:rPr>
              <a:t>https://doi.org/10.1037/neu0000221</a:t>
            </a:r>
            <a:r>
              <a:rPr lang="en-US"/>
              <a:t> 	</a:t>
            </a:r>
          </a:p>
          <a:p>
            <a:r>
              <a:rPr lang="en-US"/>
              <a:t>Pedersen, I., Ihlebæk, C., &amp; Kirkevold, M. (2012). Important elements in farm animal-assisted interventions for persons with clinical depression: a qualitative interview study. Disability and rehabilitation, 34(18), 1526-1534. </a:t>
            </a:r>
            <a:r>
              <a:rPr lang="en-US">
                <a:hlinkClick r:id="rId3"/>
              </a:rPr>
              <a:t>https://doi.org/10.3109/09638288.2011.650309</a:t>
            </a:r>
            <a:r>
              <a:rPr lang="en-US"/>
              <a:t> 	</a:t>
            </a:r>
          </a:p>
          <a:p>
            <a:r>
              <a:rPr lang="en-US"/>
              <a:t>Pedersen, I., Martinsen, E. W., Berget, B., &amp; Braastad, B. O. (2012). Farm Animal-Assisted Intervention for People with Clinical Depression: A Randomized Controlled Trial. Anthrozoös, 25(2), 149-160. </a:t>
            </a:r>
            <a:r>
              <a:rPr lang="en-US">
                <a:hlinkClick r:id="rId4"/>
              </a:rPr>
              <a:t>https://doi.org/10.2752/175303712X1331628950526</a:t>
            </a:r>
            <a:r>
              <a:rPr lang="en-US"/>
              <a:t>	</a:t>
            </a:r>
          </a:p>
          <a:p>
            <a:r>
              <a:rPr lang="en-US"/>
              <a:t>Peleg, G., Barak, O., Harel, Y., Rochberg, J., &amp; Hoofien, d. (2009). Hope, dispositional optimism and severity of depression following traumatic brain injury. Brain injury, 23(10), 800-808. </a:t>
            </a:r>
            <a:r>
              <a:rPr lang="en-US">
                <a:hlinkClick r:id="rId5"/>
              </a:rPr>
              <a:t>https://doi.org/10.1080/02699050903196696</a:t>
            </a:r>
            <a:r>
              <a:rPr lang="en-US"/>
              <a:t>  </a:t>
            </a:r>
            <a:endParaRPr lang="en-US" dirty="0"/>
          </a:p>
        </p:txBody>
      </p:sp>
    </p:spTree>
    <p:extLst>
      <p:ext uri="{BB962C8B-B14F-4D97-AF65-F5344CB8AC3E}">
        <p14:creationId xmlns:p14="http://schemas.microsoft.com/office/powerpoint/2010/main" val="27136299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normAutofit fontScale="85000" lnSpcReduction="10000"/>
          </a:bodyPr>
          <a:lstStyle/>
          <a:p>
            <a:r>
              <a:rPr lang="en-US"/>
              <a:t>Peterson, S. J., &amp; Bredow, T. S. (2020). Middle range theories : application to nursing research (5th ed. ed.). Wolters Kluwer Health/Lippincott Williams &amp; Wilkins. 	</a:t>
            </a:r>
          </a:p>
          <a:p>
            <a:r>
              <a:rPr lang="en-US"/>
              <a:t>Plourde, V., Daya, H., Low, T. A., Barlow, K. M., &amp; Brooks, B. L. (2019). Evaluating anxiety and depression symptoms in children and adolescents with prior mild traumatic brain injury: Agreement between methods and respondents. Child neuropsychology, 25(1), 44-59. </a:t>
            </a:r>
            <a:r>
              <a:rPr lang="en-US">
                <a:hlinkClick r:id="rId2"/>
              </a:rPr>
              <a:t>https://doi.org/10.1080/09297049.2018.1432585</a:t>
            </a:r>
            <a:r>
              <a:rPr lang="en-US"/>
              <a:t> 	</a:t>
            </a:r>
          </a:p>
          <a:p>
            <a:r>
              <a:rPr lang="en-US"/>
              <a:t>Poole, L., Leigh, E., Kidd, T., Ronaldson, A., Jahangiri, M., &amp; Steptoe, A. (2013). The combined association of depression and socioeconomic status with length of post-operative hospital stay following coronary artery bypass graft surgery: Data from a prospective cohort study. Journal of Psychosomatic Research, 76(1), 34-40. </a:t>
            </a:r>
            <a:r>
              <a:rPr lang="en-US">
                <a:hlinkClick r:id="rId3"/>
              </a:rPr>
              <a:t>https://doi.org/10.1016/j.jpsychores.2013.10.019</a:t>
            </a:r>
            <a:r>
              <a:rPr lang="en-US"/>
              <a:t> </a:t>
            </a:r>
          </a:p>
          <a:p>
            <a:r>
              <a:rPr lang="en-US"/>
              <a:t>Snaith, R. P., Bridge, G. W. K., &amp; Hamilton, M. (1976). The Leeds Scales for the Self-Assessment of Anxiety and Depression. British journal of psychiatry, 128(2), 156-165. </a:t>
            </a:r>
            <a:r>
              <a:rPr lang="en-US">
                <a:hlinkClick r:id="rId4"/>
              </a:rPr>
              <a:t>https://doi.org/10.1192/bjp.128.2.156</a:t>
            </a:r>
            <a:r>
              <a:rPr lang="en-US"/>
              <a:t> 	</a:t>
            </a:r>
            <a:endParaRPr lang="en-US" dirty="0"/>
          </a:p>
        </p:txBody>
      </p:sp>
    </p:spTree>
    <p:extLst>
      <p:ext uri="{BB962C8B-B14F-4D97-AF65-F5344CB8AC3E}">
        <p14:creationId xmlns:p14="http://schemas.microsoft.com/office/powerpoint/2010/main" val="3410181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B0F50-EFB1-435F-BFBC-A34D9920F53A}"/>
              </a:ext>
            </a:extLst>
          </p:cNvPr>
          <p:cNvSpPr>
            <a:spLocks noGrp="1"/>
          </p:cNvSpPr>
          <p:nvPr>
            <p:ph type="title"/>
          </p:nvPr>
        </p:nvSpPr>
        <p:spPr/>
        <p:txBody>
          <a:bodyPr/>
          <a:lstStyle/>
          <a:p>
            <a:r>
              <a:rPr lang="en-US"/>
              <a:t>Literature Review Summary</a:t>
            </a:r>
            <a:endParaRPr lang="en-US" dirty="0"/>
          </a:p>
        </p:txBody>
      </p:sp>
      <p:graphicFrame>
        <p:nvGraphicFramePr>
          <p:cNvPr id="4" name="Content Placeholder 3">
            <a:extLst>
              <a:ext uri="{FF2B5EF4-FFF2-40B4-BE49-F238E27FC236}">
                <a16:creationId xmlns:a16="http://schemas.microsoft.com/office/drawing/2014/main" id="{6E3F4556-1E9C-4B00-BA5A-285B01FC8196}"/>
              </a:ext>
            </a:extLst>
          </p:cNvPr>
          <p:cNvGraphicFramePr>
            <a:graphicFrameLocks noGrp="1"/>
          </p:cNvGraphicFramePr>
          <p:nvPr>
            <p:ph idx="1"/>
            <p:extLst>
              <p:ext uri="{D42A27DB-BD31-4B8C-83A1-F6EECF244321}">
                <p14:modId xmlns:p14="http://schemas.microsoft.com/office/powerpoint/2010/main" val="2567091422"/>
              </p:ext>
            </p:extLst>
          </p:nvPr>
        </p:nvGraphicFramePr>
        <p:xfrm>
          <a:off x="4785360" y="502920"/>
          <a:ext cx="6995160" cy="5867400"/>
        </p:xfrm>
        <a:graphic>
          <a:graphicData uri="http://schemas.openxmlformats.org/drawingml/2006/table">
            <a:tbl>
              <a:tblPr firstRow="1" firstCol="1" bandRow="1">
                <a:tableStyleId>{E8B1032C-EA38-4F05-BA0D-38AFFFC7BED3}</a:tableStyleId>
              </a:tblPr>
              <a:tblGrid>
                <a:gridCol w="3505662">
                  <a:extLst>
                    <a:ext uri="{9D8B030D-6E8A-4147-A177-3AD203B41FA5}">
                      <a16:colId xmlns:a16="http://schemas.microsoft.com/office/drawing/2014/main" val="1610370892"/>
                    </a:ext>
                  </a:extLst>
                </a:gridCol>
                <a:gridCol w="3489498">
                  <a:extLst>
                    <a:ext uri="{9D8B030D-6E8A-4147-A177-3AD203B41FA5}">
                      <a16:colId xmlns:a16="http://schemas.microsoft.com/office/drawing/2014/main" val="2712796541"/>
                    </a:ext>
                  </a:extLst>
                </a:gridCol>
              </a:tblGrid>
              <a:tr h="1369096">
                <a:tc>
                  <a:txBody>
                    <a:bodyPr/>
                    <a:lstStyle/>
                    <a:p>
                      <a:pPr marL="0" marR="0" indent="0" algn="ctr">
                        <a:lnSpc>
                          <a:spcPct val="200000"/>
                        </a:lnSpc>
                        <a:spcBef>
                          <a:spcPts val="0"/>
                        </a:spcBef>
                        <a:spcAft>
                          <a:spcPts val="0"/>
                        </a:spcAft>
                      </a:pPr>
                      <a:r>
                        <a:rPr lang="en-US" sz="2100" u="sng" dirty="0">
                          <a:effectLst/>
                          <a:latin typeface="Arial" panose="020B0604020202020204" pitchFamily="34" charset="0"/>
                          <a:cs typeface="Arial" panose="020B0604020202020204" pitchFamily="34" charset="0"/>
                        </a:rPr>
                        <a:t>Literature Review Findings</a:t>
                      </a:r>
                      <a:endParaRPr lang="en-US" sz="2400" u="sng" dirty="0">
                        <a:effectLst/>
                        <a:latin typeface="Arial" panose="020B0604020202020204" pitchFamily="34" charset="0"/>
                        <a:ea typeface="Calibri" panose="020F0502020204030204" pitchFamily="34" charset="0"/>
                        <a:cs typeface="Arial" panose="020B0604020202020204" pitchFamily="34" charset="0"/>
                      </a:endParaRPr>
                    </a:p>
                  </a:txBody>
                  <a:tcPr marL="31558" marR="31558" marT="0" marB="0"/>
                </a:tc>
                <a:tc>
                  <a:txBody>
                    <a:bodyPr/>
                    <a:lstStyle/>
                    <a:p>
                      <a:pPr marL="0" marR="0" indent="0" algn="ctr">
                        <a:lnSpc>
                          <a:spcPct val="200000"/>
                        </a:lnSpc>
                        <a:spcBef>
                          <a:spcPts val="0"/>
                        </a:spcBef>
                        <a:spcAft>
                          <a:spcPts val="0"/>
                        </a:spcAft>
                      </a:pPr>
                      <a:r>
                        <a:rPr lang="en-US" sz="2100" u="sng" dirty="0">
                          <a:effectLst/>
                          <a:latin typeface="Arial" panose="020B0604020202020204" pitchFamily="34" charset="0"/>
                          <a:cs typeface="Arial" panose="020B0604020202020204" pitchFamily="34" charset="0"/>
                        </a:rPr>
                        <a:t>Influence on Study Design</a:t>
                      </a:r>
                      <a:endParaRPr lang="en-US" sz="2400" u="sng" dirty="0">
                        <a:effectLst/>
                        <a:latin typeface="Arial" panose="020B0604020202020204" pitchFamily="34" charset="0"/>
                        <a:ea typeface="Calibri" panose="020F0502020204030204" pitchFamily="34" charset="0"/>
                        <a:cs typeface="Arial" panose="020B0604020202020204" pitchFamily="34" charset="0"/>
                      </a:endParaRPr>
                    </a:p>
                  </a:txBody>
                  <a:tcPr marL="31558" marR="31558" marT="0" marB="0"/>
                </a:tc>
                <a:extLst>
                  <a:ext uri="{0D108BD9-81ED-4DB2-BD59-A6C34878D82A}">
                    <a16:rowId xmlns:a16="http://schemas.microsoft.com/office/drawing/2014/main" val="2201956119"/>
                  </a:ext>
                </a:extLst>
              </a:tr>
              <a:tr h="989496">
                <a:tc>
                  <a:txBody>
                    <a:bodyPr/>
                    <a:lstStyle/>
                    <a:p>
                      <a:pPr marL="0" marR="0" indent="0" algn="l">
                        <a:lnSpc>
                          <a:spcPct val="100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AATF is an effective intervention for patients with depression and anxiety</a:t>
                      </a:r>
                    </a:p>
                  </a:txBody>
                  <a:tcPr marL="31558" marR="31558" marT="0" marB="0" anchor="ctr"/>
                </a:tc>
                <a:tc>
                  <a:txBody>
                    <a:bodyPr/>
                    <a:lstStyle/>
                    <a:p>
                      <a:pPr marL="0" marR="0" indent="0" algn="l">
                        <a:lnSpc>
                          <a:spcPct val="100000"/>
                        </a:lnSpc>
                        <a:spcBef>
                          <a:spcPts val="0"/>
                        </a:spcBef>
                        <a:spcAft>
                          <a:spcPts val="0"/>
                        </a:spcAft>
                      </a:pPr>
                      <a:r>
                        <a:rPr lang="en-US" sz="1400" b="1" dirty="0">
                          <a:effectLst/>
                          <a:latin typeface="Arial" panose="020B0604020202020204" pitchFamily="34" charset="0"/>
                          <a:ea typeface="Calibri" panose="020F0502020204030204" pitchFamily="34" charset="0"/>
                          <a:cs typeface="Arial" panose="020B0604020202020204" pitchFamily="34" charset="0"/>
                        </a:rPr>
                        <a:t>Use of farm animals (ducks) in this study</a:t>
                      </a:r>
                    </a:p>
                    <a:p>
                      <a:pPr marL="0" marR="0" indent="0" algn="l">
                        <a:lnSpc>
                          <a:spcPct val="100000"/>
                        </a:lnSpc>
                        <a:spcBef>
                          <a:spcPts val="0"/>
                        </a:spcBef>
                        <a:spcAft>
                          <a:spcPts val="0"/>
                        </a:spcAft>
                      </a:pPr>
                      <a:r>
                        <a:rPr lang="en-US" sz="1400" b="1" dirty="0">
                          <a:effectLst/>
                          <a:latin typeface="Arial" panose="020B0604020202020204" pitchFamily="34" charset="0"/>
                          <a:ea typeface="Calibri" panose="020F0502020204030204" pitchFamily="34" charset="0"/>
                          <a:cs typeface="Arial" panose="020B0604020202020204" pitchFamily="34" charset="0"/>
                        </a:rPr>
                        <a:t>Examining the effect of AATF on patient with depression and anxiety </a:t>
                      </a:r>
                    </a:p>
                  </a:txBody>
                  <a:tcPr marL="31558" marR="31558" marT="0" marB="0" anchor="ctr"/>
                </a:tc>
                <a:extLst>
                  <a:ext uri="{0D108BD9-81ED-4DB2-BD59-A6C34878D82A}">
                    <a16:rowId xmlns:a16="http://schemas.microsoft.com/office/drawing/2014/main" val="3347175816"/>
                  </a:ext>
                </a:extLst>
              </a:tr>
              <a:tr h="602169">
                <a:tc>
                  <a:txBody>
                    <a:bodyPr/>
                    <a:lstStyle/>
                    <a:p>
                      <a:pPr marL="0" marR="0" indent="0" algn="l">
                        <a:lnSpc>
                          <a:spcPct val="100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Similarities between AAT and AATF </a:t>
                      </a:r>
                    </a:p>
                  </a:txBody>
                  <a:tcPr marL="31558" marR="31558" marT="0" marB="0" anchor="ctr"/>
                </a:tc>
                <a:tc>
                  <a:txBody>
                    <a:bodyPr/>
                    <a:lstStyle/>
                    <a:p>
                      <a:pPr marL="0" marR="0" indent="0" algn="l">
                        <a:lnSpc>
                          <a:spcPct val="100000"/>
                        </a:lnSpc>
                        <a:spcBef>
                          <a:spcPts val="0"/>
                        </a:spcBef>
                        <a:spcAft>
                          <a:spcPts val="0"/>
                        </a:spcAft>
                      </a:pPr>
                      <a:r>
                        <a:rPr lang="en-US" sz="1400" b="1" dirty="0">
                          <a:effectLst/>
                          <a:latin typeface="Arial" panose="020B0604020202020204" pitchFamily="34" charset="0"/>
                          <a:ea typeface="Calibri" panose="020F0502020204030204" pitchFamily="34" charset="0"/>
                          <a:cs typeface="Arial" panose="020B0604020202020204" pitchFamily="34" charset="0"/>
                        </a:rPr>
                        <a:t>Presumption that AATF  may have similar effect on patients with TBI </a:t>
                      </a:r>
                    </a:p>
                  </a:txBody>
                  <a:tcPr marL="31558" marR="31558" marT="0" marB="0" anchor="ctr"/>
                </a:tc>
                <a:extLst>
                  <a:ext uri="{0D108BD9-81ED-4DB2-BD59-A6C34878D82A}">
                    <a16:rowId xmlns:a16="http://schemas.microsoft.com/office/drawing/2014/main" val="1730157075"/>
                  </a:ext>
                </a:extLst>
              </a:tr>
              <a:tr h="9894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Arial" panose="020B0604020202020204" pitchFamily="34" charset="0"/>
                          <a:ea typeface="Calibri" panose="020F0502020204030204" pitchFamily="34" charset="0"/>
                          <a:cs typeface="Arial" panose="020B0604020202020204" pitchFamily="34" charset="0"/>
                        </a:rPr>
                        <a:t>Patients with TBI respond to AAT with reduction in symptoms of depression and anxiety </a:t>
                      </a:r>
                    </a:p>
                    <a:p>
                      <a:pPr marL="0" marR="0" indent="0" algn="l">
                        <a:lnSpc>
                          <a:spcPct val="100000"/>
                        </a:lnSpc>
                        <a:spcBef>
                          <a:spcPts val="0"/>
                        </a:spcBef>
                        <a:spcAft>
                          <a:spcPts val="0"/>
                        </a:spcAft>
                      </a:pP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31558" marR="31558"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effectLst/>
                          <a:latin typeface="Arial" panose="020B0604020202020204" pitchFamily="34" charset="0"/>
                          <a:ea typeface="Calibri" panose="020F0502020204030204" pitchFamily="34" charset="0"/>
                          <a:cs typeface="Arial" panose="020B0604020202020204" pitchFamily="34" charset="0"/>
                        </a:rPr>
                        <a:t>Use of AAT based interventions (AATF)  </a:t>
                      </a:r>
                    </a:p>
                    <a:p>
                      <a:pPr marL="0" marR="0" indent="0" algn="l">
                        <a:lnSpc>
                          <a:spcPct val="100000"/>
                        </a:lnSpc>
                        <a:spcBef>
                          <a:spcPts val="0"/>
                        </a:spcBef>
                        <a:spcAft>
                          <a:spcPts val="0"/>
                        </a:spcAft>
                      </a:pPr>
                      <a:endParaRPr lang="en-US" sz="1400" b="1" dirty="0">
                        <a:effectLst/>
                        <a:latin typeface="Arial" panose="020B0604020202020204" pitchFamily="34" charset="0"/>
                        <a:ea typeface="Calibri" panose="020F0502020204030204" pitchFamily="34" charset="0"/>
                        <a:cs typeface="Arial" panose="020B0604020202020204" pitchFamily="34" charset="0"/>
                      </a:endParaRPr>
                    </a:p>
                  </a:txBody>
                  <a:tcPr marL="31558" marR="31558" marT="0" marB="0" anchor="ctr"/>
                </a:tc>
                <a:extLst>
                  <a:ext uri="{0D108BD9-81ED-4DB2-BD59-A6C34878D82A}">
                    <a16:rowId xmlns:a16="http://schemas.microsoft.com/office/drawing/2014/main" val="3418781395"/>
                  </a:ext>
                </a:extLst>
              </a:tr>
              <a:tr h="9276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Arial" panose="020B0604020202020204" pitchFamily="34" charset="0"/>
                          <a:ea typeface="Calibri" panose="020F0502020204030204" pitchFamily="34" charset="0"/>
                          <a:cs typeface="Arial" panose="020B0604020202020204" pitchFamily="34" charset="0"/>
                        </a:rPr>
                        <a:t>Duration and frequency of the exposure of patients to AATF</a:t>
                      </a:r>
                    </a:p>
                  </a:txBody>
                  <a:tcPr marL="31558" marR="31558" marT="0" marB="0" anchor="ctr"/>
                </a:tc>
                <a:tc>
                  <a:txBody>
                    <a:bodyPr/>
                    <a:lstStyle/>
                    <a:p>
                      <a:pPr marL="0" marR="0" indent="0" algn="l">
                        <a:lnSpc>
                          <a:spcPct val="100000"/>
                        </a:lnSpc>
                        <a:spcBef>
                          <a:spcPts val="0"/>
                        </a:spcBef>
                        <a:spcAft>
                          <a:spcPts val="0"/>
                        </a:spcAft>
                      </a:pPr>
                      <a:r>
                        <a:rPr lang="en-US" sz="1400" b="1" dirty="0">
                          <a:effectLst/>
                          <a:latin typeface="Arial" panose="020B0604020202020204" pitchFamily="34" charset="0"/>
                          <a:ea typeface="Calibri" panose="020F0502020204030204" pitchFamily="34" charset="0"/>
                          <a:cs typeface="Arial" panose="020B0604020202020204" pitchFamily="34" charset="0"/>
                        </a:rPr>
                        <a:t>Use of similar duration and exposure of patients in the current study</a:t>
                      </a:r>
                    </a:p>
                  </a:txBody>
                  <a:tcPr marL="31558" marR="31558" marT="0" marB="0" anchor="ctr"/>
                </a:tc>
                <a:extLst>
                  <a:ext uri="{0D108BD9-81ED-4DB2-BD59-A6C34878D82A}">
                    <a16:rowId xmlns:a16="http://schemas.microsoft.com/office/drawing/2014/main" val="1151571745"/>
                  </a:ext>
                </a:extLst>
              </a:tr>
              <a:tr h="9894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Arial" panose="020B0604020202020204" pitchFamily="34" charset="0"/>
                          <a:ea typeface="Calibri" panose="020F0502020204030204" pitchFamily="34" charset="0"/>
                          <a:cs typeface="Arial" panose="020B0604020202020204" pitchFamily="34" charset="0"/>
                        </a:rPr>
                        <a:t>Limitations of existing studies examining AAT in patients with TBI: sample size, study design, and instruments utilized </a:t>
                      </a:r>
                    </a:p>
                  </a:txBody>
                  <a:tcPr marL="31558" marR="31558" marT="0" marB="0" anchor="ctr"/>
                </a:tc>
                <a:tc>
                  <a:txBody>
                    <a:bodyPr/>
                    <a:lstStyle/>
                    <a:p>
                      <a:pPr marL="0" marR="0" indent="0" algn="l">
                        <a:lnSpc>
                          <a:spcPct val="100000"/>
                        </a:lnSpc>
                        <a:spcBef>
                          <a:spcPts val="0"/>
                        </a:spcBef>
                        <a:spcAft>
                          <a:spcPts val="0"/>
                        </a:spcAft>
                      </a:pPr>
                      <a:r>
                        <a:rPr lang="en-US" sz="1400" b="1" dirty="0">
                          <a:effectLst/>
                          <a:latin typeface="Arial" panose="020B0604020202020204" pitchFamily="34" charset="0"/>
                          <a:ea typeface="Calibri" panose="020F0502020204030204" pitchFamily="34" charset="0"/>
                          <a:cs typeface="Arial" panose="020B0604020202020204" pitchFamily="34" charset="0"/>
                        </a:rPr>
                        <a:t>Addressing those limitations in this study  </a:t>
                      </a:r>
                    </a:p>
                  </a:txBody>
                  <a:tcPr marL="31558" marR="31558" marT="0" marB="0" anchor="ctr"/>
                </a:tc>
                <a:extLst>
                  <a:ext uri="{0D108BD9-81ED-4DB2-BD59-A6C34878D82A}">
                    <a16:rowId xmlns:a16="http://schemas.microsoft.com/office/drawing/2014/main" val="876355123"/>
                  </a:ext>
                </a:extLst>
              </a:tr>
            </a:tbl>
          </a:graphicData>
        </a:graphic>
      </p:graphicFrame>
    </p:spTree>
    <p:extLst>
      <p:ext uri="{BB962C8B-B14F-4D97-AF65-F5344CB8AC3E}">
        <p14:creationId xmlns:p14="http://schemas.microsoft.com/office/powerpoint/2010/main" val="15704801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lstStyle/>
          <a:p>
            <a:r>
              <a:rPr lang="en-US"/>
              <a:t>Stern, A. F. (2014). The Hospital Anxiety and Depression Scale. Occupational Medicine, 64(5), 393-394. </a:t>
            </a:r>
            <a:r>
              <a:rPr lang="en-US">
                <a:hlinkClick r:id="rId2"/>
              </a:rPr>
              <a:t>https://doi.org/10.1093/occmed/kqu024</a:t>
            </a:r>
            <a:r>
              <a:rPr lang="en-US"/>
              <a:t> 	</a:t>
            </a:r>
          </a:p>
          <a:p>
            <a:r>
              <a:rPr lang="en-US"/>
              <a:t>Sunwoo, H., Chang, W. H., Kwon, J.-Y., Kim, T.-W., Lee, J.-Y., &amp; Kim, Y.-H. (2012). Hippotherapy in adult patients with chronic brain disorders: a pilot study. Annals of rehabilitation medicine, 36(6), 756-761. </a:t>
            </a:r>
            <a:r>
              <a:rPr lang="en-US">
                <a:hlinkClick r:id="rId3"/>
              </a:rPr>
              <a:t>https://doi.org/10.5535/arm.2012.36.6.756</a:t>
            </a:r>
            <a:r>
              <a:rPr lang="en-US"/>
              <a:t> 	</a:t>
            </a:r>
            <a:endParaRPr lang="en-US" dirty="0"/>
          </a:p>
        </p:txBody>
      </p:sp>
    </p:spTree>
    <p:extLst>
      <p:ext uri="{BB962C8B-B14F-4D97-AF65-F5344CB8AC3E}">
        <p14:creationId xmlns:p14="http://schemas.microsoft.com/office/powerpoint/2010/main" val="7173916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lstStyle/>
          <a:p>
            <a:r>
              <a:rPr lang="en-US"/>
              <a:t>Theis, F., Luck, F., Hund-Georgiadis, M., &amp; Hediger, K. (2020). Influences of Animal-Assisted Therapy on Episodic Memory in Patients with Acquired Brain Injuries. International journal of environmental research and public health, 17(22), 8466. </a:t>
            </a:r>
            <a:r>
              <a:rPr lang="en-US">
                <a:hlinkClick r:id="rId2"/>
              </a:rPr>
              <a:t>https://doi.org/10.3390/ijerph17228466</a:t>
            </a:r>
            <a:r>
              <a:rPr lang="en-US"/>
              <a:t> 	</a:t>
            </a:r>
          </a:p>
          <a:p>
            <a:r>
              <a:rPr lang="en-US"/>
              <a:t>Tulsky, D. S., Kisala, P. A., Victorson, D., Carlozzi, N., Bushnik, T., Sherer, M., Choi, S. W., Heinemann, A. W., Chiaravalloti, N., Sander, A. M., Englander, J., Hanks, R., Kolakowsky-Hayner, S., Roth, E., Gershon, R., Rosenthal, M., &amp; Cella, D. (2016, Jan-Feb). TBI-QOL: Development and Calibration of Item Banks to Measure Patient Reported Outcomes Following Traumatic Brain Injury. J Head Trauma Rehabil, 31(1), 40-51. </a:t>
            </a:r>
            <a:r>
              <a:rPr lang="en-US">
                <a:hlinkClick r:id="rId3"/>
              </a:rPr>
              <a:t>https://doi.org/10.1097/htr.0000000000000131</a:t>
            </a:r>
            <a:r>
              <a:rPr lang="en-US"/>
              <a:t> 	</a:t>
            </a:r>
            <a:endParaRPr lang="en-US" dirty="0"/>
          </a:p>
        </p:txBody>
      </p:sp>
    </p:spTree>
    <p:extLst>
      <p:ext uri="{BB962C8B-B14F-4D97-AF65-F5344CB8AC3E}">
        <p14:creationId xmlns:p14="http://schemas.microsoft.com/office/powerpoint/2010/main" val="13453543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normAutofit fontScale="92500" lnSpcReduction="20000"/>
          </a:bodyPr>
          <a:lstStyle/>
          <a:p>
            <a:r>
              <a:rPr lang="en-US"/>
              <a:t>Warner, L. M., Wolff, J. K., Spuling, S. M., &amp; Wurm, S. (2019). Perceived somatic and affective barriers for self-efficacy and physical activity. Journal of health psychology, 24(13), 1850-1862. </a:t>
            </a:r>
            <a:r>
              <a:rPr lang="en-US">
                <a:hlinkClick r:id="rId2"/>
              </a:rPr>
              <a:t>https://doi.org/10.1177/1359105317705979</a:t>
            </a:r>
            <a:r>
              <a:rPr lang="en-US"/>
              <a:t> 	</a:t>
            </a:r>
          </a:p>
          <a:p>
            <a:r>
              <a:rPr lang="en-US"/>
              <a:t>White, J. H., Quinn, M., Garland, S., Dirkse, D., Wiebe, P., Hermann, M., &amp; Carlson, L. E. (2015). Animal-Assisted Therapy and Counseling Support for Women With Breast Cancer: An Exploration of Patient’s Perceptions. Integrative cancer therapies, 14(5), 460-467. </a:t>
            </a:r>
            <a:r>
              <a:rPr lang="en-US">
                <a:hlinkClick r:id="rId3"/>
              </a:rPr>
              <a:t>https://doi.org/10.1177/1534735415580678</a:t>
            </a:r>
            <a:r>
              <a:rPr lang="en-US"/>
              <a:t> </a:t>
            </a:r>
          </a:p>
          <a:p>
            <a:r>
              <a:rPr lang="en-US"/>
              <a:t>Wu, Y., Levis, B., Sun, Y., He, C., Krishnan, A., Neupane, D., Bhandari, P. M., Negeri, Z., Benedetti, A., &amp; Thombs, B. D. (2021). Accuracy of the Hospital Anxiety and Depression Scale Depression subscale (HADS-D) to screen for major depression: systematic review and individual participant data meta-analysis. Bmj, 373, n972. </a:t>
            </a:r>
            <a:r>
              <a:rPr lang="en-US">
                <a:hlinkClick r:id="rId4"/>
              </a:rPr>
              <a:t>https://doi.org/10.1136/bmj.n972</a:t>
            </a:r>
            <a:r>
              <a:rPr lang="en-US"/>
              <a:t> </a:t>
            </a:r>
            <a:endParaRPr lang="en-US" dirty="0"/>
          </a:p>
        </p:txBody>
      </p:sp>
    </p:spTree>
    <p:extLst>
      <p:ext uri="{BB962C8B-B14F-4D97-AF65-F5344CB8AC3E}">
        <p14:creationId xmlns:p14="http://schemas.microsoft.com/office/powerpoint/2010/main" val="22141160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5A4E-9167-4E91-8C05-BC582B7A304E}"/>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7C16034E-004F-4D97-ABE9-C0062C01B2B4}"/>
              </a:ext>
            </a:extLst>
          </p:cNvPr>
          <p:cNvSpPr>
            <a:spLocks noGrp="1"/>
          </p:cNvSpPr>
          <p:nvPr>
            <p:ph idx="1"/>
          </p:nvPr>
        </p:nvSpPr>
        <p:spPr/>
        <p:txBody>
          <a:bodyPr>
            <a:normAutofit fontScale="92500" lnSpcReduction="20000"/>
          </a:bodyPr>
          <a:lstStyle/>
          <a:p>
            <a:r>
              <a:rPr lang="en-US"/>
              <a:t>Zaninotto, A. L., Grassi, D. C., Duarte, D., Rodrigues, P. A., Cardoso, E., Feltrin, F. S., Guirado, V. M. d. P., Macruz, F. B. d. C., Otaduy, M. C. G., da Costa Leite, C., Paiva, W. S., &amp; Andrade, C. S. (2022). DTI-derived parameters differ between moderate and severe traumatic brain injury and its association with psychiatric scores. Neurological sciences, 43(2), 1343-1350. </a:t>
            </a:r>
            <a:r>
              <a:rPr lang="en-US">
                <a:hlinkClick r:id="rId2"/>
              </a:rPr>
              <a:t>https://doi.org/10.1007/s10072-021-05455-0</a:t>
            </a:r>
            <a:r>
              <a:rPr lang="en-US"/>
              <a:t> </a:t>
            </a:r>
          </a:p>
          <a:p>
            <a:r>
              <a:rPr lang="en-US"/>
              <a:t>Zelencich, L., Kazantzis, N., Wong, D., McKenzie, D., Downing, M., &amp; Ponsford, J. (2020). Predictors of working alliance in cognitive behaviour therapy adapted for traumatic brain injury. Neuropsychological rehabilitation, 30(9), 1682-1700. </a:t>
            </a:r>
            <a:r>
              <a:rPr lang="en-US">
                <a:hlinkClick r:id="rId3"/>
              </a:rPr>
              <a:t>https://doi.org/10.1080/09602011.2019.1600554</a:t>
            </a:r>
            <a:r>
              <a:rPr lang="en-US"/>
              <a:t> </a:t>
            </a:r>
          </a:p>
          <a:p>
            <a:r>
              <a:rPr lang="en-US"/>
              <a:t>Zigmond, A. S., &amp; Snaith, R. P. (1983). The Hospital Anxiety and Depression Scale. Acta Psychiatrica Scandinavica, 67(6), 361-370. </a:t>
            </a:r>
            <a:r>
              <a:rPr lang="en-US">
                <a:hlinkClick r:id="rId4"/>
              </a:rPr>
              <a:t>https://doi.org/10.1111/j.1600-0447.1983.tb09716.x</a:t>
            </a:r>
            <a:r>
              <a:rPr lang="en-US"/>
              <a:t> </a:t>
            </a:r>
          </a:p>
          <a:p>
            <a:endParaRPr lang="en-US" dirty="0"/>
          </a:p>
        </p:txBody>
      </p:sp>
    </p:spTree>
    <p:extLst>
      <p:ext uri="{BB962C8B-B14F-4D97-AF65-F5344CB8AC3E}">
        <p14:creationId xmlns:p14="http://schemas.microsoft.com/office/powerpoint/2010/main" val="1978225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71BB5-1979-496A-927B-F32B935BE2D7}"/>
              </a:ext>
            </a:extLst>
          </p:cNvPr>
          <p:cNvSpPr>
            <a:spLocks noGrp="1"/>
          </p:cNvSpPr>
          <p:nvPr>
            <p:ph type="title"/>
          </p:nvPr>
        </p:nvSpPr>
        <p:spPr/>
        <p:txBody>
          <a:bodyPr/>
          <a:lstStyle/>
          <a:p>
            <a:r>
              <a:rPr lang="en-US"/>
              <a:t> Study Design</a:t>
            </a:r>
            <a:endParaRPr lang="en-US" dirty="0"/>
          </a:p>
        </p:txBody>
      </p:sp>
      <p:sp>
        <p:nvSpPr>
          <p:cNvPr id="3" name="Content Placeholder 2">
            <a:extLst>
              <a:ext uri="{FF2B5EF4-FFF2-40B4-BE49-F238E27FC236}">
                <a16:creationId xmlns:a16="http://schemas.microsoft.com/office/drawing/2014/main" id="{A9314B29-8568-4A5F-8C07-E52B927EB7AE}"/>
              </a:ext>
            </a:extLst>
          </p:cNvPr>
          <p:cNvSpPr>
            <a:spLocks noGrp="1"/>
          </p:cNvSpPr>
          <p:nvPr>
            <p:ph idx="1"/>
          </p:nvPr>
        </p:nvSpPr>
        <p:spPr/>
        <p:txBody>
          <a:bodyPr/>
          <a:lstStyle/>
          <a:p>
            <a:r>
              <a:rPr lang="en-US"/>
              <a:t>Time series Quasi-experimental design</a:t>
            </a:r>
          </a:p>
          <a:p>
            <a:pPr lvl="1"/>
            <a:r>
              <a:rPr lang="en-US"/>
              <a:t>HADS questionnaire </a:t>
            </a:r>
          </a:p>
          <a:p>
            <a:endParaRPr lang="en-US"/>
          </a:p>
          <a:p>
            <a:r>
              <a:rPr lang="en-US"/>
              <a:t>Inapplicability of two groups study design </a:t>
            </a:r>
          </a:p>
          <a:p>
            <a:r>
              <a:rPr lang="en-US"/>
              <a:t>Inapplicability of Switching Replications Design (Crossover design)</a:t>
            </a:r>
          </a:p>
          <a:p>
            <a:endParaRPr lang="en-US" dirty="0"/>
          </a:p>
        </p:txBody>
      </p:sp>
    </p:spTree>
    <p:extLst>
      <p:ext uri="{BB962C8B-B14F-4D97-AF65-F5344CB8AC3E}">
        <p14:creationId xmlns:p14="http://schemas.microsoft.com/office/powerpoint/2010/main" val="964404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A9B17-DAAF-BE4C-B4A7-2D06EDF47A20}"/>
              </a:ext>
            </a:extLst>
          </p:cNvPr>
          <p:cNvSpPr>
            <a:spLocks noGrp="1"/>
          </p:cNvSpPr>
          <p:nvPr>
            <p:ph type="title"/>
          </p:nvPr>
        </p:nvSpPr>
        <p:spPr/>
        <p:txBody>
          <a:bodyPr/>
          <a:lstStyle/>
          <a:p>
            <a:r>
              <a:rPr lang="en-US"/>
              <a:t>Time Series Design</a:t>
            </a:r>
            <a:endParaRPr lang="en-US" dirty="0"/>
          </a:p>
        </p:txBody>
      </p:sp>
      <p:graphicFrame>
        <p:nvGraphicFramePr>
          <p:cNvPr id="4" name="Content Placeholder 3">
            <a:extLst>
              <a:ext uri="{FF2B5EF4-FFF2-40B4-BE49-F238E27FC236}">
                <a16:creationId xmlns:a16="http://schemas.microsoft.com/office/drawing/2014/main" id="{7B558503-6EE4-6A43-8C70-C602C7649848}"/>
              </a:ext>
            </a:extLst>
          </p:cNvPr>
          <p:cNvGraphicFramePr>
            <a:graphicFrameLocks noGrp="1"/>
          </p:cNvGraphicFramePr>
          <p:nvPr>
            <p:ph idx="1"/>
            <p:extLst>
              <p:ext uri="{D42A27DB-BD31-4B8C-83A1-F6EECF244321}">
                <p14:modId xmlns:p14="http://schemas.microsoft.com/office/powerpoint/2010/main" val="1110801923"/>
              </p:ext>
            </p:extLst>
          </p:nvPr>
        </p:nvGraphicFramePr>
        <p:xfrm>
          <a:off x="5118100" y="803275"/>
          <a:ext cx="6281738" cy="5248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5748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E6C97-4169-4E38-ADD5-45D54093795E}"/>
              </a:ext>
            </a:extLst>
          </p:cNvPr>
          <p:cNvSpPr>
            <a:spLocks noGrp="1"/>
          </p:cNvSpPr>
          <p:nvPr>
            <p:ph type="title"/>
          </p:nvPr>
        </p:nvSpPr>
        <p:spPr/>
        <p:txBody>
          <a:bodyPr/>
          <a:lstStyle/>
          <a:p>
            <a:r>
              <a:rPr lang="en-US"/>
              <a:t>Theory </a:t>
            </a:r>
            <a:endParaRPr lang="en-US" dirty="0"/>
          </a:p>
        </p:txBody>
      </p:sp>
      <p:sp>
        <p:nvSpPr>
          <p:cNvPr id="4" name="Content Placeholder 3">
            <a:extLst>
              <a:ext uri="{FF2B5EF4-FFF2-40B4-BE49-F238E27FC236}">
                <a16:creationId xmlns:a16="http://schemas.microsoft.com/office/drawing/2014/main" id="{D2630528-38F8-44EF-BBCC-BE0A705F4EDA}"/>
              </a:ext>
            </a:extLst>
          </p:cNvPr>
          <p:cNvSpPr>
            <a:spLocks noGrp="1"/>
          </p:cNvSpPr>
          <p:nvPr>
            <p:ph idx="1"/>
          </p:nvPr>
        </p:nvSpPr>
        <p:spPr/>
        <p:txBody>
          <a:bodyPr/>
          <a:lstStyle/>
          <a:p>
            <a:r>
              <a:rPr lang="en-US"/>
              <a:t>Bandura’s Self-Efficacy Theory will be used to guide this study examining AATF effects on anxiety and depression in patients with TBI. </a:t>
            </a:r>
          </a:p>
          <a:p>
            <a:r>
              <a:rPr lang="en-US"/>
              <a:t>Following theories were compared in order to select the best theoretical framework for this study</a:t>
            </a:r>
          </a:p>
          <a:p>
            <a:pPr lvl="1"/>
            <a:r>
              <a:rPr lang="en-US"/>
              <a:t>Salutogenesis, </a:t>
            </a:r>
          </a:p>
          <a:p>
            <a:pPr lvl="1"/>
            <a:r>
              <a:rPr lang="en-US"/>
              <a:t>Social Support</a:t>
            </a:r>
          </a:p>
          <a:p>
            <a:pPr lvl="1"/>
            <a:r>
              <a:rPr lang="en-US"/>
              <a:t>Self-Efficacy </a:t>
            </a:r>
            <a:endParaRPr lang="en-US" dirty="0"/>
          </a:p>
        </p:txBody>
      </p:sp>
    </p:spTree>
    <p:extLst>
      <p:ext uri="{BB962C8B-B14F-4D97-AF65-F5344CB8AC3E}">
        <p14:creationId xmlns:p14="http://schemas.microsoft.com/office/powerpoint/2010/main" val="315002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75F79-5BC4-2F42-8C60-78308AE3F18F}"/>
              </a:ext>
            </a:extLst>
          </p:cNvPr>
          <p:cNvSpPr>
            <a:spLocks noGrp="1"/>
          </p:cNvSpPr>
          <p:nvPr>
            <p:ph type="title"/>
          </p:nvPr>
        </p:nvSpPr>
        <p:spPr/>
        <p:txBody>
          <a:bodyPr>
            <a:normAutofit fontScale="90000"/>
          </a:bodyPr>
          <a:lstStyle/>
          <a:p>
            <a:r>
              <a:rPr lang="en-US"/>
              <a:t>Comparison of Salutogenesis, Social Support and Self-Efficacy Theories</a:t>
            </a:r>
            <a:endParaRPr lang="en-US" dirty="0"/>
          </a:p>
        </p:txBody>
      </p:sp>
      <p:sp>
        <p:nvSpPr>
          <p:cNvPr id="3" name="Content Placeholder 2">
            <a:extLst>
              <a:ext uri="{FF2B5EF4-FFF2-40B4-BE49-F238E27FC236}">
                <a16:creationId xmlns:a16="http://schemas.microsoft.com/office/drawing/2014/main" id="{39DD0992-441B-6E40-8AE3-34CBD72CFE2F}"/>
              </a:ext>
            </a:extLst>
          </p:cNvPr>
          <p:cNvSpPr>
            <a:spLocks noGrp="1"/>
          </p:cNvSpPr>
          <p:nvPr>
            <p:ph idx="1"/>
          </p:nvPr>
        </p:nvSpPr>
        <p:spPr/>
        <p:txBody>
          <a:bodyPr/>
          <a:lstStyle/>
          <a:p>
            <a:r>
              <a:rPr lang="en-US"/>
              <a:t>Salutogenesis</a:t>
            </a:r>
          </a:p>
          <a:p>
            <a:pPr lvl="1"/>
            <a:r>
              <a:rPr lang="en-US"/>
              <a:t>manageability of the disease </a:t>
            </a:r>
          </a:p>
          <a:p>
            <a:pPr lvl="1"/>
            <a:r>
              <a:rPr lang="en-US"/>
              <a:t>salutary factors vs. disease risk factors </a:t>
            </a:r>
          </a:p>
          <a:p>
            <a:pPr lvl="1"/>
            <a:r>
              <a:rPr lang="en-US"/>
              <a:t>complexity of the theory and the lack of its empiric testing </a:t>
            </a:r>
          </a:p>
          <a:p>
            <a:pPr lvl="1"/>
            <a:r>
              <a:rPr lang="en-US"/>
              <a:t>Applicability of theory to patients with TBI</a:t>
            </a:r>
            <a:endParaRPr lang="en-US" dirty="0"/>
          </a:p>
        </p:txBody>
      </p:sp>
    </p:spTree>
    <p:extLst>
      <p:ext uri="{BB962C8B-B14F-4D97-AF65-F5344CB8AC3E}">
        <p14:creationId xmlns:p14="http://schemas.microsoft.com/office/powerpoint/2010/main" val="3286404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75F79-5BC4-2F42-8C60-78308AE3F18F}"/>
              </a:ext>
            </a:extLst>
          </p:cNvPr>
          <p:cNvSpPr>
            <a:spLocks noGrp="1"/>
          </p:cNvSpPr>
          <p:nvPr>
            <p:ph type="title"/>
          </p:nvPr>
        </p:nvSpPr>
        <p:spPr/>
        <p:txBody>
          <a:bodyPr>
            <a:normAutofit fontScale="90000"/>
          </a:bodyPr>
          <a:lstStyle/>
          <a:p>
            <a:r>
              <a:rPr lang="en-US"/>
              <a:t>Comparison of Salutogenesis, Social Support and Self-Efficacy Theories (cont.)</a:t>
            </a:r>
            <a:endParaRPr lang="en-US" dirty="0"/>
          </a:p>
        </p:txBody>
      </p:sp>
      <p:sp>
        <p:nvSpPr>
          <p:cNvPr id="3" name="Content Placeholder 2">
            <a:extLst>
              <a:ext uri="{FF2B5EF4-FFF2-40B4-BE49-F238E27FC236}">
                <a16:creationId xmlns:a16="http://schemas.microsoft.com/office/drawing/2014/main" id="{39DD0992-441B-6E40-8AE3-34CBD72CFE2F}"/>
              </a:ext>
            </a:extLst>
          </p:cNvPr>
          <p:cNvSpPr>
            <a:spLocks noGrp="1"/>
          </p:cNvSpPr>
          <p:nvPr>
            <p:ph idx="1"/>
          </p:nvPr>
        </p:nvSpPr>
        <p:spPr/>
        <p:txBody>
          <a:bodyPr/>
          <a:lstStyle/>
          <a:p>
            <a:r>
              <a:rPr lang="en-US"/>
              <a:t>Social support</a:t>
            </a:r>
          </a:p>
          <a:p>
            <a:pPr lvl="1"/>
            <a:r>
              <a:rPr lang="en-US"/>
              <a:t>Emotional support vs. Instrumental support</a:t>
            </a:r>
          </a:p>
          <a:p>
            <a:pPr lvl="1"/>
            <a:r>
              <a:rPr lang="en-US"/>
              <a:t>Improved mental health as an outcome of  social support</a:t>
            </a:r>
          </a:p>
          <a:p>
            <a:pPr lvl="1"/>
            <a:r>
              <a:rPr lang="en-US"/>
              <a:t>Low level of social support for people with TBI</a:t>
            </a:r>
          </a:p>
          <a:p>
            <a:pPr lvl="1"/>
            <a:r>
              <a:rPr lang="en-US"/>
              <a:t>Social support provided by animals in AATF</a:t>
            </a:r>
          </a:p>
          <a:p>
            <a:pPr lvl="1"/>
            <a:r>
              <a:rPr lang="en-US"/>
              <a:t>Measuring social support</a:t>
            </a:r>
          </a:p>
          <a:p>
            <a:pPr lvl="1"/>
            <a:r>
              <a:rPr lang="en-US"/>
              <a:t>Applicability of the theory to AATF</a:t>
            </a:r>
            <a:endParaRPr lang="en-US" dirty="0"/>
          </a:p>
        </p:txBody>
      </p:sp>
    </p:spTree>
    <p:extLst>
      <p:ext uri="{BB962C8B-B14F-4D97-AF65-F5344CB8AC3E}">
        <p14:creationId xmlns:p14="http://schemas.microsoft.com/office/powerpoint/2010/main" val="1277642763"/>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2690</TotalTime>
  <Words>4762</Words>
  <Application>Microsoft Macintosh PowerPoint</Application>
  <PresentationFormat>Widescreen</PresentationFormat>
  <Paragraphs>281</Paragraphs>
  <Slides>43</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Calibri Light</vt:lpstr>
      <vt:lpstr>Rockwell</vt:lpstr>
      <vt:lpstr>Wingdings</vt:lpstr>
      <vt:lpstr>Atlas</vt:lpstr>
      <vt:lpstr>Animal-Assisted Green Care Farming for Patients with Traumatic Brain Injury</vt:lpstr>
      <vt:lpstr>Background</vt:lpstr>
      <vt:lpstr>Purpose of Study</vt:lpstr>
      <vt:lpstr>Literature Review Summary</vt:lpstr>
      <vt:lpstr> Study Design</vt:lpstr>
      <vt:lpstr>Time Series Design</vt:lpstr>
      <vt:lpstr>Theory </vt:lpstr>
      <vt:lpstr>Comparison of Salutogenesis, Social Support and Self-Efficacy Theories</vt:lpstr>
      <vt:lpstr>Comparison of Salutogenesis, Social Support and Self-Efficacy Theories (cont.)</vt:lpstr>
      <vt:lpstr>Comparison of Salutogenesis, Social Support and Self-Efficacy Theories (cont.)</vt:lpstr>
      <vt:lpstr>Hypothesized Results of AATF Study Based on Bandura’s Self-Efficacy Theory</vt:lpstr>
      <vt:lpstr>Hypotheses</vt:lpstr>
      <vt:lpstr>Study Variables</vt:lpstr>
      <vt:lpstr>Instruments for consideration</vt:lpstr>
      <vt:lpstr>Hospital Anxiety and Depression Scale (HADS)</vt:lpstr>
      <vt:lpstr>PowerPoint Presentation</vt:lpstr>
      <vt:lpstr>Study Setting</vt:lpstr>
      <vt:lpstr>Sample size and power analysis </vt:lpstr>
      <vt:lpstr>Inclusion Criteria</vt:lpstr>
      <vt:lpstr>Exclusion Criteria</vt:lpstr>
      <vt:lpstr>Study Procedures</vt:lpstr>
      <vt:lpstr>Study Procedures (cont.)</vt:lpstr>
      <vt:lpstr>Time Series Design</vt:lpstr>
      <vt:lpstr>Data Analysis</vt:lpstr>
      <vt:lpstr>Study Limitations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Beebe, Lora L Humphrey</dc:creator>
  <cp:lastModifiedBy>Alex Sargsyan</cp:lastModifiedBy>
  <cp:revision>34</cp:revision>
  <dcterms:created xsi:type="dcterms:W3CDTF">2023-02-23T15:16:44Z</dcterms:created>
  <dcterms:modified xsi:type="dcterms:W3CDTF">2023-04-14T18:11:59Z</dcterms:modified>
</cp:coreProperties>
</file>