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49377600" cy="32918400"/>
  <p:notesSz cx="7010400" cy="92964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55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2C"/>
    <a:srgbClr val="CCDED6"/>
    <a:srgbClr val="002147"/>
    <a:srgbClr val="E7EFEC"/>
    <a:srgbClr val="41B6E6"/>
    <a:srgbClr val="615E9B"/>
    <a:srgbClr val="DFD1A7"/>
    <a:srgbClr val="D14124"/>
    <a:srgbClr val="D2D755"/>
    <a:srgbClr val="888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328" autoAdjust="0"/>
  </p:normalViewPr>
  <p:slideViewPr>
    <p:cSldViewPr snapToGrid="0">
      <p:cViewPr>
        <p:scale>
          <a:sx n="23" d="100"/>
          <a:sy n="23" d="100"/>
        </p:scale>
        <p:origin x="1788" y="366"/>
      </p:cViewPr>
      <p:guideLst>
        <p:guide orient="horz" pos="10368"/>
        <p:guide pos="155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tags" Target="tags/tag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436645745155709E-2"/>
          <c:y val="2.2293328492538903E-2"/>
          <c:w val="0.94258659500722275"/>
          <c:h val="0.881240845609232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C72C"/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DEE68C09-2028-4390-A22F-A214E076B240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BC6-424E-9821-91927CD78A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Breast</c:v>
                </c:pt>
                <c:pt idx="1">
                  <c:v>Leukemia</c:v>
                </c:pt>
                <c:pt idx="2">
                  <c:v>Lung</c:v>
                </c:pt>
                <c:pt idx="3">
                  <c:v>Lymphoma</c:v>
                </c:pt>
                <c:pt idx="4">
                  <c:v>Multiple myeloma</c:v>
                </c:pt>
                <c:pt idx="5">
                  <c:v>Prostate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112</c:v>
                </c:pt>
                <c:pt idx="1">
                  <c:v>57</c:v>
                </c:pt>
                <c:pt idx="2">
                  <c:v>60</c:v>
                </c:pt>
                <c:pt idx="3">
                  <c:v>40</c:v>
                </c:pt>
                <c:pt idx="4">
                  <c:v>32</c:v>
                </c:pt>
                <c:pt idx="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C6-424E-9821-91927CD78A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2378680"/>
        <c:axId val="372378288"/>
      </c:barChart>
      <c:catAx>
        <c:axId val="372378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en-US"/>
          </a:p>
        </c:txPr>
        <c:crossAx val="372378288"/>
        <c:crosses val="autoZero"/>
        <c:auto val="1"/>
        <c:lblAlgn val="ctr"/>
        <c:lblOffset val="100"/>
        <c:noMultiLvlLbl val="0"/>
      </c:catAx>
      <c:valAx>
        <c:axId val="372378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378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3320" y="5387342"/>
            <a:ext cx="41970960" cy="11460480"/>
          </a:xfrm>
        </p:spPr>
        <p:txBody>
          <a:bodyPr anchor="b"/>
          <a:lstStyle>
            <a:lvl1pPr algn="ctr">
              <a:defRPr sz="288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7289784"/>
            <a:ext cx="370332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621" indent="0" algn="ctr">
              <a:buNone/>
              <a:defRPr sz="9600"/>
            </a:lvl2pPr>
            <a:lvl3pPr marL="4389241" indent="0" algn="ctr">
              <a:buNone/>
              <a:defRPr sz="8640"/>
            </a:lvl3pPr>
            <a:lvl4pPr marL="6583861" indent="0" algn="ctr">
              <a:buNone/>
              <a:defRPr sz="7680"/>
            </a:lvl4pPr>
            <a:lvl5pPr marL="8778481" indent="0" algn="ctr">
              <a:buNone/>
              <a:defRPr sz="7680"/>
            </a:lvl5pPr>
            <a:lvl6pPr marL="10973102" indent="0" algn="ctr">
              <a:buNone/>
              <a:defRPr sz="7680"/>
            </a:lvl6pPr>
            <a:lvl7pPr marL="13167722" indent="0" algn="ctr">
              <a:buNone/>
              <a:defRPr sz="7680"/>
            </a:lvl7pPr>
            <a:lvl8pPr marL="15362342" indent="0" algn="ctr">
              <a:buNone/>
              <a:defRPr sz="7680"/>
            </a:lvl8pPr>
            <a:lvl9pPr marL="17556964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3910B-39DE-419C-81DB-23D5A5BD61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13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5EF69A-C7EE-4F27-8038-D044DA86C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1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335851" y="1752600"/>
            <a:ext cx="1064704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94716" y="1752600"/>
            <a:ext cx="31323915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192A4-978B-4AFD-820B-53B8DE8457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45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FF8F7-A440-4C26-91D0-96E2C56E8E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46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995" y="8206749"/>
            <a:ext cx="42588180" cy="13693138"/>
          </a:xfrm>
        </p:spPr>
        <p:txBody>
          <a:bodyPr anchor="b"/>
          <a:lstStyle>
            <a:lvl1pPr>
              <a:defRPr sz="288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8995" y="22029429"/>
            <a:ext cx="4258818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621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24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86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48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3102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722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2342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964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C3689-D6AD-40F3-892C-6860A56704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9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94710" y="8763000"/>
            <a:ext cx="209854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997410" y="8763000"/>
            <a:ext cx="209854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50CF3-4956-4FED-AAE8-AD86600B45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9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41" y="1752607"/>
            <a:ext cx="425881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1147" y="8069582"/>
            <a:ext cx="20889036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621" indent="0">
              <a:buNone/>
              <a:defRPr sz="9600" b="1"/>
            </a:lvl2pPr>
            <a:lvl3pPr marL="4389241" indent="0">
              <a:buNone/>
              <a:defRPr sz="8640" b="1"/>
            </a:lvl3pPr>
            <a:lvl4pPr marL="6583861" indent="0">
              <a:buNone/>
              <a:defRPr sz="7680" b="1"/>
            </a:lvl4pPr>
            <a:lvl5pPr marL="8778481" indent="0">
              <a:buNone/>
              <a:defRPr sz="7680" b="1"/>
            </a:lvl5pPr>
            <a:lvl6pPr marL="10973102" indent="0">
              <a:buNone/>
              <a:defRPr sz="7680" b="1"/>
            </a:lvl6pPr>
            <a:lvl7pPr marL="13167722" indent="0">
              <a:buNone/>
              <a:defRPr sz="7680" b="1"/>
            </a:lvl7pPr>
            <a:lvl8pPr marL="15362342" indent="0">
              <a:buNone/>
              <a:defRPr sz="7680" b="1"/>
            </a:lvl8pPr>
            <a:lvl9pPr marL="17556964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1147" y="12024360"/>
            <a:ext cx="20889036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997416" y="8069582"/>
            <a:ext cx="20991911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621" indent="0">
              <a:buNone/>
              <a:defRPr sz="9600" b="1"/>
            </a:lvl2pPr>
            <a:lvl3pPr marL="4389241" indent="0">
              <a:buNone/>
              <a:defRPr sz="8640" b="1"/>
            </a:lvl3pPr>
            <a:lvl4pPr marL="6583861" indent="0">
              <a:buNone/>
              <a:defRPr sz="7680" b="1"/>
            </a:lvl4pPr>
            <a:lvl5pPr marL="8778481" indent="0">
              <a:buNone/>
              <a:defRPr sz="7680" b="1"/>
            </a:lvl5pPr>
            <a:lvl6pPr marL="10973102" indent="0">
              <a:buNone/>
              <a:defRPr sz="7680" b="1"/>
            </a:lvl6pPr>
            <a:lvl7pPr marL="13167722" indent="0">
              <a:buNone/>
              <a:defRPr sz="7680" b="1"/>
            </a:lvl7pPr>
            <a:lvl8pPr marL="15362342" indent="0">
              <a:buNone/>
              <a:defRPr sz="7680" b="1"/>
            </a:lvl8pPr>
            <a:lvl9pPr marL="17556964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997416" y="12024360"/>
            <a:ext cx="20991911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36B27-B5A6-4C57-BF60-BEC242A66C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1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E4D74-DE79-45DD-8BA6-F21CB13B71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4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D04FD-E941-4C9E-8837-A3E934A75F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5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45" y="2194560"/>
            <a:ext cx="15925561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91911" y="4739647"/>
            <a:ext cx="24997410" cy="23393400"/>
          </a:xfrm>
        </p:spPr>
        <p:txBody>
          <a:bodyPr/>
          <a:lstStyle>
            <a:lvl1pPr>
              <a:defRPr sz="15359"/>
            </a:lvl1pPr>
            <a:lvl2pPr>
              <a:defRPr sz="13441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01145" y="9875522"/>
            <a:ext cx="15925561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621" indent="0">
              <a:buNone/>
              <a:defRPr sz="6720"/>
            </a:lvl2pPr>
            <a:lvl3pPr marL="4389241" indent="0">
              <a:buNone/>
              <a:defRPr sz="5760"/>
            </a:lvl3pPr>
            <a:lvl4pPr marL="6583861" indent="0">
              <a:buNone/>
              <a:defRPr sz="4800"/>
            </a:lvl4pPr>
            <a:lvl5pPr marL="8778481" indent="0">
              <a:buNone/>
              <a:defRPr sz="4800"/>
            </a:lvl5pPr>
            <a:lvl6pPr marL="10973102" indent="0">
              <a:buNone/>
              <a:defRPr sz="4800"/>
            </a:lvl6pPr>
            <a:lvl7pPr marL="13167722" indent="0">
              <a:buNone/>
              <a:defRPr sz="4800"/>
            </a:lvl7pPr>
            <a:lvl8pPr marL="15362342" indent="0">
              <a:buNone/>
              <a:defRPr sz="4800"/>
            </a:lvl8pPr>
            <a:lvl9pPr marL="17556964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74191-DF81-409D-9802-6738F64C9B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66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45" y="2194560"/>
            <a:ext cx="15925561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991911" y="4739647"/>
            <a:ext cx="24997410" cy="23393400"/>
          </a:xfrm>
        </p:spPr>
        <p:txBody>
          <a:bodyPr anchor="t"/>
          <a:lstStyle>
            <a:lvl1pPr marL="0" indent="0">
              <a:buNone/>
              <a:defRPr sz="15359"/>
            </a:lvl1pPr>
            <a:lvl2pPr marL="2194621" indent="0">
              <a:buNone/>
              <a:defRPr sz="13441"/>
            </a:lvl2pPr>
            <a:lvl3pPr marL="4389241" indent="0">
              <a:buNone/>
              <a:defRPr sz="11520"/>
            </a:lvl3pPr>
            <a:lvl4pPr marL="6583861" indent="0">
              <a:buNone/>
              <a:defRPr sz="9600"/>
            </a:lvl4pPr>
            <a:lvl5pPr marL="8778481" indent="0">
              <a:buNone/>
              <a:defRPr sz="9600"/>
            </a:lvl5pPr>
            <a:lvl6pPr marL="10973102" indent="0">
              <a:buNone/>
              <a:defRPr sz="9600"/>
            </a:lvl6pPr>
            <a:lvl7pPr marL="13167722" indent="0">
              <a:buNone/>
              <a:defRPr sz="9600"/>
            </a:lvl7pPr>
            <a:lvl8pPr marL="15362342" indent="0">
              <a:buNone/>
              <a:defRPr sz="9600"/>
            </a:lvl8pPr>
            <a:lvl9pPr marL="17556964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01145" y="9875522"/>
            <a:ext cx="15925561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621" indent="0">
              <a:buNone/>
              <a:defRPr sz="6720"/>
            </a:lvl2pPr>
            <a:lvl3pPr marL="4389241" indent="0">
              <a:buNone/>
              <a:defRPr sz="5760"/>
            </a:lvl3pPr>
            <a:lvl4pPr marL="6583861" indent="0">
              <a:buNone/>
              <a:defRPr sz="4800"/>
            </a:lvl4pPr>
            <a:lvl5pPr marL="8778481" indent="0">
              <a:buNone/>
              <a:defRPr sz="4800"/>
            </a:lvl5pPr>
            <a:lvl6pPr marL="10973102" indent="0">
              <a:buNone/>
              <a:defRPr sz="4800"/>
            </a:lvl6pPr>
            <a:lvl7pPr marL="13167722" indent="0">
              <a:buNone/>
              <a:defRPr sz="4800"/>
            </a:lvl7pPr>
            <a:lvl8pPr marL="15362342" indent="0">
              <a:buNone/>
              <a:defRPr sz="4800"/>
            </a:lvl8pPr>
            <a:lvl9pPr marL="17556964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D3AE0-6199-4B65-AE6B-A8A4F9E99F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94710" y="1752607"/>
            <a:ext cx="425881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94710" y="8763000"/>
            <a:ext cx="425881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94710" y="30510487"/>
            <a:ext cx="111099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56330" y="30510487"/>
            <a:ext cx="166649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872930" y="30510487"/>
            <a:ext cx="111099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8D4E61-7BC3-4592-B268-B38BBEA69B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60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4389241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310" indent="-1097310" algn="l" defTabSz="438924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1" kern="1200">
          <a:solidFill>
            <a:schemeClr val="tx1"/>
          </a:solidFill>
          <a:latin typeface="+mn-lt"/>
          <a:ea typeface="+mn-ea"/>
          <a:cs typeface="+mn-cs"/>
        </a:defRPr>
      </a:lvl1pPr>
      <a:lvl2pPr marL="3291930" indent="-1097310" algn="l" defTabSz="438924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551" indent="-1097310" algn="l" defTabSz="438924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1173" indent="-1097310" algn="l" defTabSz="438924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791" indent="-1097310" algn="l" defTabSz="438924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411" indent="-1097310" algn="l" defTabSz="438924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5033" indent="-1097310" algn="l" defTabSz="438924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653" indent="-1097310" algn="l" defTabSz="438924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4273" indent="-1097310" algn="l" defTabSz="438924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24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621" algn="l" defTabSz="438924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241" algn="l" defTabSz="438924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861" algn="l" defTabSz="438924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481" algn="l" defTabSz="438924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3102" algn="l" defTabSz="438924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722" algn="l" defTabSz="438924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2342" algn="l" defTabSz="438924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964" algn="l" defTabSz="438924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6" name="Freeform 1388"/>
          <p:cNvSpPr>
            <a:spLocks/>
          </p:cNvSpPr>
          <p:nvPr/>
        </p:nvSpPr>
        <p:spPr bwMode="auto">
          <a:xfrm>
            <a:off x="2" y="30081208"/>
            <a:ext cx="49453800" cy="3257298"/>
          </a:xfrm>
          <a:custGeom>
            <a:avLst/>
            <a:gdLst/>
            <a:ahLst/>
            <a:cxnLst>
              <a:cxn ang="0">
                <a:pos x="0" y="2212"/>
              </a:cxn>
              <a:cxn ang="0">
                <a:pos x="13" y="21"/>
              </a:cxn>
              <a:cxn ang="0">
                <a:pos x="13660" y="1261"/>
              </a:cxn>
              <a:cxn ang="0">
                <a:pos x="31224" y="1108"/>
              </a:cxn>
              <a:cxn ang="0">
                <a:pos x="31176" y="2236"/>
              </a:cxn>
              <a:cxn ang="0">
                <a:pos x="0" y="2212"/>
              </a:cxn>
            </a:cxnLst>
            <a:rect l="0" t="0" r="r" b="b"/>
            <a:pathLst>
              <a:path w="31224" h="2507">
                <a:moveTo>
                  <a:pt x="0" y="2212"/>
                </a:moveTo>
                <a:cubicBezTo>
                  <a:pt x="0" y="1101"/>
                  <a:pt x="13" y="1132"/>
                  <a:pt x="13" y="21"/>
                </a:cubicBezTo>
                <a:cubicBezTo>
                  <a:pt x="2760" y="973"/>
                  <a:pt x="6511" y="1549"/>
                  <a:pt x="13660" y="1261"/>
                </a:cubicBezTo>
                <a:cubicBezTo>
                  <a:pt x="20810" y="973"/>
                  <a:pt x="25930" y="0"/>
                  <a:pt x="31224" y="1108"/>
                </a:cubicBezTo>
                <a:cubicBezTo>
                  <a:pt x="31224" y="2507"/>
                  <a:pt x="31206" y="2000"/>
                  <a:pt x="31176" y="2236"/>
                </a:cubicBezTo>
                <a:cubicBezTo>
                  <a:pt x="15636" y="2249"/>
                  <a:pt x="178" y="2234"/>
                  <a:pt x="0" y="2212"/>
                </a:cubicBezTo>
                <a:close/>
              </a:path>
            </a:pathLst>
          </a:custGeom>
          <a:gradFill>
            <a:gsLst>
              <a:gs pos="13000">
                <a:srgbClr val="002147"/>
              </a:gs>
              <a:gs pos="61000">
                <a:srgbClr val="CCDED6"/>
              </a:gs>
              <a:gs pos="85000">
                <a:srgbClr val="FFC02C"/>
              </a:gs>
              <a:gs pos="100000">
                <a:srgbClr val="FFC02C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88900" dir="162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407" name="Freeform 1359"/>
          <p:cNvSpPr>
            <a:spLocks/>
          </p:cNvSpPr>
          <p:nvPr/>
        </p:nvSpPr>
        <p:spPr bwMode="auto">
          <a:xfrm>
            <a:off x="-44614" y="-1452338"/>
            <a:ext cx="49453800" cy="6918167"/>
          </a:xfrm>
          <a:custGeom>
            <a:avLst/>
            <a:gdLst/>
            <a:ahLst/>
            <a:cxnLst>
              <a:cxn ang="0">
                <a:pos x="31237" y="22"/>
              </a:cxn>
              <a:cxn ang="0">
                <a:pos x="31170" y="4253"/>
              </a:cxn>
              <a:cxn ang="0">
                <a:pos x="17523" y="3013"/>
              </a:cxn>
              <a:cxn ang="0">
                <a:pos x="0" y="3212"/>
              </a:cxn>
              <a:cxn ang="0">
                <a:pos x="44" y="22"/>
              </a:cxn>
              <a:cxn ang="0">
                <a:pos x="31237" y="22"/>
              </a:cxn>
            </a:cxnLst>
            <a:rect l="0" t="0" r="r" b="b"/>
            <a:pathLst>
              <a:path w="31237" h="4320">
                <a:moveTo>
                  <a:pt x="31237" y="22"/>
                </a:moveTo>
                <a:cubicBezTo>
                  <a:pt x="31237" y="1133"/>
                  <a:pt x="31170" y="3142"/>
                  <a:pt x="31170" y="4253"/>
                </a:cubicBezTo>
                <a:cubicBezTo>
                  <a:pt x="28423" y="3301"/>
                  <a:pt x="24672" y="2725"/>
                  <a:pt x="17523" y="3013"/>
                </a:cubicBezTo>
                <a:cubicBezTo>
                  <a:pt x="10373" y="3301"/>
                  <a:pt x="5294" y="4320"/>
                  <a:pt x="0" y="3212"/>
                </a:cubicBezTo>
                <a:cubicBezTo>
                  <a:pt x="0" y="1813"/>
                  <a:pt x="14" y="258"/>
                  <a:pt x="44" y="22"/>
                </a:cubicBezTo>
                <a:cubicBezTo>
                  <a:pt x="15584" y="9"/>
                  <a:pt x="31059" y="0"/>
                  <a:pt x="31237" y="22"/>
                </a:cubicBezTo>
                <a:close/>
              </a:path>
            </a:pathLst>
          </a:custGeom>
          <a:solidFill>
            <a:srgbClr val="002147"/>
          </a:solidFill>
          <a:ln w="9525">
            <a:noFill/>
            <a:round/>
            <a:headEnd/>
            <a:tailEnd/>
          </a:ln>
          <a:effectLst>
            <a:outerShdw dist="63500" dir="54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28" name="AutoShape 378"/>
          <p:cNvSpPr>
            <a:spLocks noChangeArrowheads="1"/>
          </p:cNvSpPr>
          <p:nvPr/>
        </p:nvSpPr>
        <p:spPr bwMode="auto">
          <a:xfrm>
            <a:off x="757195" y="5342928"/>
            <a:ext cx="15639393" cy="815537"/>
          </a:xfrm>
          <a:prstGeom prst="roundRect">
            <a:avLst>
              <a:gd name="adj" fmla="val 50000"/>
            </a:avLst>
          </a:prstGeom>
          <a:solidFill>
            <a:srgbClr val="00214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702304" eaLnBrk="0" hangingPunct="0">
              <a:defRPr/>
            </a:pPr>
            <a:r>
              <a:rPr lang="en-US" sz="50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410" name="Rectangle 1362"/>
          <p:cNvSpPr>
            <a:spLocks noChangeArrowheads="1"/>
          </p:cNvSpPr>
          <p:nvPr/>
        </p:nvSpPr>
        <p:spPr bwMode="auto">
          <a:xfrm>
            <a:off x="-44615" y="-1466937"/>
            <a:ext cx="49498415" cy="4446887"/>
          </a:xfrm>
          <a:prstGeom prst="rect">
            <a:avLst/>
          </a:prstGeom>
          <a:gradFill>
            <a:gsLst>
              <a:gs pos="15000">
                <a:srgbClr val="FFC000"/>
              </a:gs>
              <a:gs pos="53000">
                <a:srgbClr val="CCDED6"/>
              </a:gs>
              <a:gs pos="84000">
                <a:srgbClr val="002147"/>
              </a:gs>
              <a:gs pos="100000">
                <a:srgbClr val="002147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14400" tIns="235129" rIns="0" bIns="235129" anchor="ctr"/>
          <a:lstStyle/>
          <a:p>
            <a:pPr algn="ctr"/>
            <a:endParaRPr lang="en-US" sz="4800" b="1" dirty="0"/>
          </a:p>
          <a:p>
            <a:pPr algn="ctr"/>
            <a:r>
              <a:rPr lang="en-US" sz="7200" b="1" dirty="0">
                <a:solidFill>
                  <a:srgbClr val="002147"/>
                </a:solidFill>
              </a:rPr>
              <a:t>Recent </a:t>
            </a:r>
            <a:r>
              <a:rPr lang="en-US" sz="7200" b="1" dirty="0">
                <a:solidFill>
                  <a:srgbClr val="002147"/>
                </a:solidFill>
              </a:rPr>
              <a:t>Incidences and Trends of the Top Cancers in Northeast Tennessee Appalachian Region</a:t>
            </a:r>
            <a:endParaRPr lang="en-US" sz="2800" b="1" dirty="0">
              <a:solidFill>
                <a:srgbClr val="002147"/>
              </a:solidFill>
            </a:endParaRPr>
          </a:p>
          <a:p>
            <a:pPr algn="ctr" defTabSz="4075225">
              <a:defRPr/>
            </a:pPr>
            <a:r>
              <a:rPr lang="en-US" sz="4400" b="1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Adekunle Oke</a:t>
            </a:r>
            <a:r>
              <a:rPr lang="en-US" sz="4400" b="1" baseline="30000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400" b="1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Sylvester Orimaye</a:t>
            </a:r>
            <a:r>
              <a:rPr lang="en-US" sz="4400" b="1" baseline="30000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4400" b="1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4400" b="1" dirty="0" err="1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Ndukwe</a:t>
            </a:r>
            <a:r>
              <a:rPr lang="en-US" sz="4400" b="1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Kalu</a:t>
            </a:r>
            <a:r>
              <a:rPr lang="en-US" sz="4400" b="1" baseline="30000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400" b="1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Dr. </a:t>
            </a:r>
            <a:r>
              <a:rPr lang="en-US" sz="4400" b="1" dirty="0" err="1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Faustine</a:t>
            </a:r>
            <a:r>
              <a:rPr lang="en-US" sz="4400" b="1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Williams</a:t>
            </a:r>
            <a:r>
              <a:rPr lang="en-US" sz="4400" b="1" baseline="30000" dirty="0">
                <a:solidFill>
                  <a:srgbClr val="00214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sz="4400" b="1" dirty="0">
              <a:solidFill>
                <a:srgbClr val="00214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defTabSz="4075225">
              <a:defRPr/>
            </a:pPr>
            <a:endParaRPr lang="en-US" sz="3800" i="1" baseline="30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defTabSz="4075225">
              <a:defRPr/>
            </a:pPr>
            <a:r>
              <a:rPr lang="en-US" sz="3800" i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3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 </a:t>
            </a:r>
            <a:r>
              <a:rPr lang="en-US" sz="3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Health Services Management and Policy, </a:t>
            </a:r>
            <a:r>
              <a:rPr lang="en-US" sz="3800" i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3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 of Biostatistics and Epidemiology</a:t>
            </a:r>
          </a:p>
          <a:p>
            <a:pPr algn="ctr" defTabSz="4075225">
              <a:defRPr/>
            </a:pPr>
            <a:r>
              <a:rPr lang="en-US" sz="3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College of Public Health, East Tennessee State University, Johnson City, TN</a:t>
            </a:r>
          </a:p>
        </p:txBody>
      </p:sp>
      <p:sp>
        <p:nvSpPr>
          <p:cNvPr id="354" name="AutoShape 378"/>
          <p:cNvSpPr>
            <a:spLocks noChangeArrowheads="1"/>
          </p:cNvSpPr>
          <p:nvPr/>
        </p:nvSpPr>
        <p:spPr bwMode="auto">
          <a:xfrm>
            <a:off x="23030734" y="5256350"/>
            <a:ext cx="15720477" cy="778107"/>
          </a:xfrm>
          <a:prstGeom prst="roundRect">
            <a:avLst>
              <a:gd name="adj" fmla="val 50000"/>
            </a:avLst>
          </a:prstGeom>
          <a:solidFill>
            <a:srgbClr val="00214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702304" eaLnBrk="0" hangingPunct="0">
              <a:defRPr/>
            </a:pPr>
            <a:r>
              <a:rPr lang="en-US" sz="50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56" name="AutoShape 378"/>
          <p:cNvSpPr>
            <a:spLocks noChangeArrowheads="1"/>
          </p:cNvSpPr>
          <p:nvPr/>
        </p:nvSpPr>
        <p:spPr bwMode="auto">
          <a:xfrm>
            <a:off x="909539" y="18372377"/>
            <a:ext cx="15614461" cy="992187"/>
          </a:xfrm>
          <a:prstGeom prst="roundRect">
            <a:avLst>
              <a:gd name="adj" fmla="val 50000"/>
            </a:avLst>
          </a:prstGeom>
          <a:solidFill>
            <a:srgbClr val="00214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702304" eaLnBrk="0" hangingPunct="0">
              <a:defRPr/>
            </a:pPr>
            <a:r>
              <a:rPr lang="en-US" sz="5000" b="1" dirty="0">
                <a:solidFill>
                  <a:schemeClr val="bg1"/>
                </a:solidFill>
              </a:rPr>
              <a:t>Materials &amp; Methods</a:t>
            </a:r>
          </a:p>
        </p:txBody>
      </p:sp>
      <p:sp>
        <p:nvSpPr>
          <p:cNvPr id="360" name="AutoShape 378"/>
          <p:cNvSpPr>
            <a:spLocks noChangeArrowheads="1"/>
          </p:cNvSpPr>
          <p:nvPr/>
        </p:nvSpPr>
        <p:spPr bwMode="auto">
          <a:xfrm>
            <a:off x="32873092" y="23505925"/>
            <a:ext cx="14678120" cy="874713"/>
          </a:xfrm>
          <a:prstGeom prst="roundRect">
            <a:avLst>
              <a:gd name="adj" fmla="val 50000"/>
            </a:avLst>
          </a:prstGeom>
          <a:solidFill>
            <a:srgbClr val="00214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702304" eaLnBrk="0" hangingPunct="0">
              <a:defRPr/>
            </a:pPr>
            <a:r>
              <a:rPr lang="en-US" sz="5000" b="1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2060" name="Text Box 379"/>
          <p:cNvSpPr txBox="1">
            <a:spLocks noChangeArrowheads="1"/>
          </p:cNvSpPr>
          <p:nvPr/>
        </p:nvSpPr>
        <p:spPr bwMode="auto">
          <a:xfrm>
            <a:off x="36902124" y="27291184"/>
            <a:ext cx="14413827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703763" eaLnBrk="0" hangingPunct="0">
              <a:defRPr sz="80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80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8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8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8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 b="0" dirty="0"/>
          </a:p>
          <a:p>
            <a:pPr eaLnBrk="1" hangingPunct="1"/>
            <a:endParaRPr lang="en-US" sz="3200" dirty="0"/>
          </a:p>
          <a:p>
            <a:pPr eaLnBrk="1" hangingPunct="1"/>
            <a:endParaRPr lang="en-US" sz="3200" b="0" dirty="0"/>
          </a:p>
        </p:txBody>
      </p:sp>
      <p:sp>
        <p:nvSpPr>
          <p:cNvPr id="29" name="AutoShape 378"/>
          <p:cNvSpPr>
            <a:spLocks noChangeArrowheads="1"/>
          </p:cNvSpPr>
          <p:nvPr/>
        </p:nvSpPr>
        <p:spPr bwMode="auto">
          <a:xfrm>
            <a:off x="951528" y="15840315"/>
            <a:ext cx="15401685" cy="857423"/>
          </a:xfrm>
          <a:prstGeom prst="roundRect">
            <a:avLst>
              <a:gd name="adj" fmla="val 50000"/>
            </a:avLst>
          </a:prstGeom>
          <a:solidFill>
            <a:srgbClr val="00214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702304" eaLnBrk="0" hangingPunct="0">
              <a:defRPr/>
            </a:pPr>
            <a:r>
              <a:rPr lang="en-US" sz="5000" b="1" dirty="0">
                <a:solidFill>
                  <a:schemeClr val="bg1"/>
                </a:solidFill>
              </a:rPr>
              <a:t>Objectives</a:t>
            </a:r>
            <a:r>
              <a:rPr lang="en-US" sz="5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64" name="TextBox 15"/>
          <p:cNvSpPr txBox="1">
            <a:spLocks noChangeArrowheads="1"/>
          </p:cNvSpPr>
          <p:nvPr/>
        </p:nvSpPr>
        <p:spPr bwMode="auto">
          <a:xfrm>
            <a:off x="1020298" y="16814805"/>
            <a:ext cx="1502643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16" indent="-571516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This study explores cancer incidence trends by demographic factors in Northeast Tennessee.</a:t>
            </a:r>
          </a:p>
        </p:txBody>
      </p:sp>
      <p:sp>
        <p:nvSpPr>
          <p:cNvPr id="2065" name="TextBox 16"/>
          <p:cNvSpPr txBox="1">
            <a:spLocks noChangeArrowheads="1"/>
          </p:cNvSpPr>
          <p:nvPr/>
        </p:nvSpPr>
        <p:spPr bwMode="auto">
          <a:xfrm>
            <a:off x="1077934" y="19721389"/>
            <a:ext cx="15318654" cy="1077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16" indent="-571516" algn="just" eaLnBrk="1" hangingPunct="1">
              <a:buFont typeface="Arial" panose="020B0604020202020204" pitchFamily="34" charset="0"/>
              <a:buChar char="•"/>
            </a:pPr>
            <a:r>
              <a:rPr lang="en-US" sz="4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study population includes 322 cancer patients diagnosed with any of the top cancers (breast, leukemias, lungs, lymphoma, multiple myeloma and  prostate).</a:t>
            </a:r>
          </a:p>
          <a:p>
            <a:pPr marL="571516" indent="-571516" algn="just" eaLnBrk="1" hangingPunct="1">
              <a:buFont typeface="Arial" panose="020B0604020202020204" pitchFamily="34" charset="0"/>
              <a:buChar char="•"/>
            </a:pPr>
            <a:r>
              <a:rPr lang="en-US" sz="4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extracted and examined electronic medical records for these cancer patients diagnosed between January and June 31, 2017, in a major oncological clinic in Northeast TN, which attracts low-income individuals and Medicare patients.</a:t>
            </a:r>
          </a:p>
          <a:p>
            <a:pPr marL="571516" indent="-571516" algn="just">
              <a:buFont typeface="Arial" panose="020B0604020202020204" pitchFamily="34" charset="0"/>
              <a:buChar char="•"/>
            </a:pPr>
            <a:r>
              <a:rPr lang="en-US" sz="4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Variables considered include age, race, gender,  marital status, and smoking status.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Statistical analysis</a:t>
            </a:r>
          </a:p>
          <a:p>
            <a:pPr marL="571516" indent="-571516" algn="just">
              <a:buFont typeface="Arial" panose="020B0604020202020204" pitchFamily="34" charset="0"/>
              <a:buChar char="•"/>
            </a:pPr>
            <a:r>
              <a:rPr lang="en-US" sz="4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descriptive statistics, with the Statistical Software for Social Sciences (SPSS), we examined the distribution, and the Spearman’s rank-order correlation to assess the relationship between demographic factors and specific cancer type.</a:t>
            </a:r>
          </a:p>
        </p:txBody>
      </p:sp>
      <p:sp>
        <p:nvSpPr>
          <p:cNvPr id="2066" name="TextBox 17"/>
          <p:cNvSpPr txBox="1">
            <a:spLocks noChangeArrowheads="1"/>
          </p:cNvSpPr>
          <p:nvPr/>
        </p:nvSpPr>
        <p:spPr bwMode="auto">
          <a:xfrm>
            <a:off x="1370153" y="6397617"/>
            <a:ext cx="15026434" cy="9325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0" b="1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defRPr sz="8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16" indent="-571516" algn="just" eaLnBrk="1" hangingPunct="1">
              <a:buFont typeface="Arial" panose="020B0604020202020204" pitchFamily="34" charset="0"/>
              <a:buChar char="•"/>
            </a:pPr>
            <a:r>
              <a:rPr lang="en-US" sz="4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Cancer is the second leading cause of death in the United States (U.S.), after cardiovascular disease.</a:t>
            </a:r>
          </a:p>
          <a:p>
            <a:pPr marL="571516" indent="-571516" algn="just" eaLnBrk="1" hangingPunct="1">
              <a:buFont typeface="Arial" panose="020B0604020202020204" pitchFamily="34" charset="0"/>
              <a:buChar char="•"/>
            </a:pPr>
            <a:r>
              <a:rPr lang="en-US" sz="4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Appalachian region has experienced a lower decline in cancer mortality when compared to the continuous decline observed nationally in the past two decades.</a:t>
            </a:r>
          </a:p>
          <a:p>
            <a:pPr marL="571516" indent="-571516" algn="just" eaLnBrk="1" hangingPunct="1">
              <a:buFont typeface="Arial" panose="020B0604020202020204" pitchFamily="34" charset="0"/>
              <a:buChar char="•"/>
            </a:pPr>
            <a:r>
              <a:rPr lang="en-US" sz="4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terms of cancer-specific, there has been a lesser  decline in breast cancer mortality in Appalachian counties (17.5%), compared to non-Appalachian counties (30.5%).</a:t>
            </a:r>
          </a:p>
          <a:p>
            <a:pPr marL="571516" indent="-571516" algn="just" eaLnBrk="1" hangingPunct="1">
              <a:buFont typeface="Arial" panose="020B0604020202020204" pitchFamily="34" charset="0"/>
              <a:buChar char="•"/>
            </a:pPr>
            <a:r>
              <a:rPr lang="en-US" sz="4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Tennessee (TN) is one of the largest and most diverse states in Appalachia with half of the state classified Appalachia rural and poor (eastern) while the other half non-Appalachia (western) tends to be urban, rural, poor and yet understudied.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13258" y="6184273"/>
            <a:ext cx="30936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 1. Percentage distribution of each top cancers for different variables (n=322)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532235" y="16957239"/>
            <a:ext cx="157668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1. Number of individuals diagnosed with specific type of cancers in Northeast Tennessee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7513258" y="17076445"/>
            <a:ext cx="14438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 2. One-Sample T-Test for  individuals diagnosed with top cancers in an oncological center in Northeast Tennessee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41309"/>
              </p:ext>
            </p:extLst>
          </p:nvPr>
        </p:nvGraphicFramePr>
        <p:xfrm>
          <a:off x="17539855" y="18301316"/>
          <a:ext cx="14403380" cy="8209026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3457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6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7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3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0778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solidFill>
                            <a:schemeClr val="bg1"/>
                          </a:solidFill>
                          <a:effectLst/>
                        </a:rPr>
                        <a:t>Diagnosis</a:t>
                      </a:r>
                      <a:endParaRPr lang="en-US" sz="3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en-US" sz="3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solidFill>
                            <a:schemeClr val="bg1"/>
                          </a:solidFill>
                          <a:effectLst/>
                        </a:rPr>
                        <a:t>Mean 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baseline="0" dirty="0">
                          <a:solidFill>
                            <a:schemeClr val="bg1"/>
                          </a:solidFill>
                          <a:effectLst/>
                        </a:rPr>
                        <a:t>Age</a:t>
                      </a:r>
                      <a:endParaRPr lang="en-US" sz="3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solidFill>
                            <a:schemeClr val="bg1"/>
                          </a:solidFill>
                          <a:effectLst/>
                        </a:rPr>
                        <a:t>SD</a:t>
                      </a:r>
                      <a:endParaRPr lang="en-US" sz="3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solidFill>
                            <a:schemeClr val="bg1"/>
                          </a:solidFill>
                          <a:effectLst/>
                        </a:rPr>
                        <a:t>Std. 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solidFill>
                            <a:schemeClr val="bg1"/>
                          </a:solidFill>
                          <a:effectLst/>
                        </a:rPr>
                        <a:t>Error</a:t>
                      </a:r>
                      <a:endParaRPr lang="en-US" sz="3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95% CI</a:t>
                      </a:r>
                      <a:endParaRPr lang="en-US" sz="30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469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700" dirty="0">
                          <a:solidFill>
                            <a:sysClr val="windowText" lastClr="000000"/>
                          </a:solidFill>
                          <a:effectLst/>
                        </a:rPr>
                        <a:t>Breast</a:t>
                      </a:r>
                      <a:endParaRPr lang="en-US" sz="3700" b="1" dirty="0">
                        <a:solidFill>
                          <a:sysClr val="windowText" lastClr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112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67.66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12.110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1.144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65.39 to 69.93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469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700" dirty="0">
                          <a:solidFill>
                            <a:sysClr val="windowText" lastClr="000000"/>
                          </a:solidFill>
                          <a:effectLst/>
                        </a:rPr>
                        <a:t>Leukemia</a:t>
                      </a:r>
                      <a:endParaRPr lang="en-US" sz="3700" b="1" dirty="0">
                        <a:solidFill>
                          <a:sysClr val="windowText" lastClr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57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69.60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11.727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1.553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66.48 to 72.71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469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700" dirty="0">
                          <a:solidFill>
                            <a:sysClr val="windowText" lastClr="000000"/>
                          </a:solidFill>
                          <a:effectLst/>
                        </a:rPr>
                        <a:t>Lung</a:t>
                      </a:r>
                      <a:endParaRPr lang="en-US" sz="3700" b="1" dirty="0">
                        <a:solidFill>
                          <a:sysClr val="windowText" lastClr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67.23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13.065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1.687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63.86 to 70.61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469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700" dirty="0">
                          <a:solidFill>
                            <a:sysClr val="windowText" lastClr="000000"/>
                          </a:solidFill>
                          <a:effectLst/>
                        </a:rPr>
                        <a:t>Lymphoma</a:t>
                      </a:r>
                      <a:endParaRPr lang="en-US" sz="3700" b="1" dirty="0">
                        <a:solidFill>
                          <a:sysClr val="windowText" lastClr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68.18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9.816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1.552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65.04 to 71.31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469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700" dirty="0">
                          <a:solidFill>
                            <a:sysClr val="windowText" lastClr="000000"/>
                          </a:solidFill>
                          <a:effectLst/>
                        </a:rPr>
                        <a:t>Multiple Myeloma</a:t>
                      </a:r>
                      <a:endParaRPr lang="en-US" sz="3700" b="1" dirty="0">
                        <a:solidFill>
                          <a:sysClr val="windowText" lastClr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67.56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10.096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1.785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63.92 to 71.20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469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700" dirty="0">
                          <a:solidFill>
                            <a:sysClr val="windowText" lastClr="000000"/>
                          </a:solidFill>
                          <a:effectLst/>
                        </a:rPr>
                        <a:t>Prostate</a:t>
                      </a:r>
                      <a:endParaRPr lang="en-US" sz="3700" b="1" dirty="0">
                        <a:solidFill>
                          <a:sysClr val="windowText" lastClr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69.76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9.914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2.163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65.25 to 74.27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B65ED99-D0E8-410C-9FAA-7BE79E8A8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539794"/>
              </p:ext>
            </p:extLst>
          </p:nvPr>
        </p:nvGraphicFramePr>
        <p:xfrm>
          <a:off x="17539858" y="6959751"/>
          <a:ext cx="29427057" cy="9627452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835419">
                  <a:extLst>
                    <a:ext uri="{9D8B030D-6E8A-4147-A177-3AD203B41FA5}">
                      <a16:colId xmlns:a16="http://schemas.microsoft.com/office/drawing/2014/main" val="1014029995"/>
                    </a:ext>
                  </a:extLst>
                </a:gridCol>
                <a:gridCol w="2142360">
                  <a:extLst>
                    <a:ext uri="{9D8B030D-6E8A-4147-A177-3AD203B41FA5}">
                      <a16:colId xmlns:a16="http://schemas.microsoft.com/office/drawing/2014/main" val="2778285541"/>
                    </a:ext>
                  </a:extLst>
                </a:gridCol>
                <a:gridCol w="2142360">
                  <a:extLst>
                    <a:ext uri="{9D8B030D-6E8A-4147-A177-3AD203B41FA5}">
                      <a16:colId xmlns:a16="http://schemas.microsoft.com/office/drawing/2014/main" val="1869975316"/>
                    </a:ext>
                  </a:extLst>
                </a:gridCol>
                <a:gridCol w="2142360">
                  <a:extLst>
                    <a:ext uri="{9D8B030D-6E8A-4147-A177-3AD203B41FA5}">
                      <a16:colId xmlns:a16="http://schemas.microsoft.com/office/drawing/2014/main" val="2858456718"/>
                    </a:ext>
                  </a:extLst>
                </a:gridCol>
                <a:gridCol w="2584144">
                  <a:extLst>
                    <a:ext uri="{9D8B030D-6E8A-4147-A177-3AD203B41FA5}">
                      <a16:colId xmlns:a16="http://schemas.microsoft.com/office/drawing/2014/main" val="1193502802"/>
                    </a:ext>
                  </a:extLst>
                </a:gridCol>
                <a:gridCol w="1567498">
                  <a:extLst>
                    <a:ext uri="{9D8B030D-6E8A-4147-A177-3AD203B41FA5}">
                      <a16:colId xmlns:a16="http://schemas.microsoft.com/office/drawing/2014/main" val="3114606119"/>
                    </a:ext>
                  </a:extLst>
                </a:gridCol>
                <a:gridCol w="2247933">
                  <a:extLst>
                    <a:ext uri="{9D8B030D-6E8A-4147-A177-3AD203B41FA5}">
                      <a16:colId xmlns:a16="http://schemas.microsoft.com/office/drawing/2014/main" val="3811807087"/>
                    </a:ext>
                  </a:extLst>
                </a:gridCol>
                <a:gridCol w="2119746">
                  <a:extLst>
                    <a:ext uri="{9D8B030D-6E8A-4147-A177-3AD203B41FA5}">
                      <a16:colId xmlns:a16="http://schemas.microsoft.com/office/drawing/2014/main" val="2484134667"/>
                    </a:ext>
                  </a:extLst>
                </a:gridCol>
                <a:gridCol w="2701637">
                  <a:extLst>
                    <a:ext uri="{9D8B030D-6E8A-4147-A177-3AD203B41FA5}">
                      <a16:colId xmlns:a16="http://schemas.microsoft.com/office/drawing/2014/main" val="755362839"/>
                    </a:ext>
                  </a:extLst>
                </a:gridCol>
                <a:gridCol w="1704109">
                  <a:extLst>
                    <a:ext uri="{9D8B030D-6E8A-4147-A177-3AD203B41FA5}">
                      <a16:colId xmlns:a16="http://schemas.microsoft.com/office/drawing/2014/main" val="2554682633"/>
                    </a:ext>
                  </a:extLst>
                </a:gridCol>
                <a:gridCol w="2036618">
                  <a:extLst>
                    <a:ext uri="{9D8B030D-6E8A-4147-A177-3AD203B41FA5}">
                      <a16:colId xmlns:a16="http://schemas.microsoft.com/office/drawing/2014/main" val="469709767"/>
                    </a:ext>
                  </a:extLst>
                </a:gridCol>
                <a:gridCol w="2202873">
                  <a:extLst>
                    <a:ext uri="{9D8B030D-6E8A-4147-A177-3AD203B41FA5}">
                      <a16:colId xmlns:a16="http://schemas.microsoft.com/office/drawing/2014/main" val="4085721285"/>
                    </a:ext>
                  </a:extLst>
                </a:gridCol>
              </a:tblGrid>
              <a:tr h="197756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8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Cancer Type</a:t>
                      </a:r>
                      <a:r>
                        <a:rPr lang="en-US" sz="3800" b="1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or     </a:t>
                      </a:r>
                      <a:r>
                        <a:rPr lang="en-US" sz="3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Diagnosis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Race</a:t>
                      </a:r>
                    </a:p>
                  </a:txBody>
                  <a:tcPr marL="68581" marR="68581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Gender</a:t>
                      </a:r>
                    </a:p>
                  </a:txBody>
                  <a:tcPr marL="68581" marR="68581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Marital Status</a:t>
                      </a:r>
                    </a:p>
                  </a:txBody>
                  <a:tcPr marL="68581" marR="68581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Smoking  Status</a:t>
                      </a:r>
                    </a:p>
                  </a:txBody>
                  <a:tcPr marL="68581" marR="6858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878769"/>
                  </a:ext>
                </a:extLst>
              </a:tr>
              <a:tr h="114361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8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White </a:t>
                      </a:r>
                    </a:p>
                  </a:txBody>
                  <a:tcPr marL="68581" marR="68581" marT="0" marB="0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Black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Others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Female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Male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Married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Single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Widowed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Yes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Quit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1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108099"/>
                  </a:ext>
                </a:extLst>
              </a:tr>
              <a:tr h="11579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ysClr val="windowText" lastClr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Breast 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96.3</a:t>
                      </a:r>
                    </a:p>
                  </a:txBody>
                  <a:tcPr marL="68581" marR="6858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1.2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79.1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15.1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4.7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31.8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49.4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18.8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200834"/>
                  </a:ext>
                </a:extLst>
              </a:tr>
              <a:tr h="11579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ysClr val="windowText" lastClr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Leukemia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93.6</a:t>
                      </a:r>
                    </a:p>
                  </a:txBody>
                  <a:tcPr marL="68581" marR="6858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50.9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49.1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69.0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21.4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57.1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24.5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82720"/>
                  </a:ext>
                </a:extLst>
              </a:tr>
              <a:tr h="11579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ysClr val="windowText" lastClr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Lung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 marL="68581" marR="6858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55.0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43.3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66.7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26.2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15.1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58.5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26.4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312615"/>
                  </a:ext>
                </a:extLst>
              </a:tr>
              <a:tr h="11579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ysClr val="windowText" lastClr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Lymphoma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96.9</a:t>
                      </a:r>
                    </a:p>
                  </a:txBody>
                  <a:tcPr marL="68581" marR="6858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47.5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52.5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70.8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12.5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16.7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25.0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43.8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31.3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136582"/>
                  </a:ext>
                </a:extLst>
              </a:tr>
              <a:tr h="9414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ysClr val="windowText" lastClr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Multiple Myeloma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95.2</a:t>
                      </a:r>
                    </a:p>
                  </a:txBody>
                  <a:tcPr marL="68581" marR="6858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4.8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65.6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34.4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70.0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10.0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69.2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11.5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89394"/>
                  </a:ext>
                </a:extLst>
              </a:tr>
              <a:tr h="9329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ysClr val="windowText" lastClr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Prostate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 marL="68581" marR="6858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71.4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21.4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11.8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64.7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23.5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010275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A7421B6B-23E1-4CE7-B7D9-61280A557C28}"/>
              </a:ext>
            </a:extLst>
          </p:cNvPr>
          <p:cNvSpPr/>
          <p:nvPr/>
        </p:nvSpPr>
        <p:spPr>
          <a:xfrm>
            <a:off x="32532234" y="24662705"/>
            <a:ext cx="1499752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16" indent="-571516" algn="just">
              <a:buFont typeface="Arial" panose="020B0604020202020204" pitchFamily="34" charset="0"/>
              <a:buChar char="•"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Breast cancer remains the most diagnosed cancer among women.</a:t>
            </a:r>
          </a:p>
          <a:p>
            <a:pPr marL="571516" indent="-571516" algn="just">
              <a:buFont typeface="Arial" panose="020B0604020202020204" pitchFamily="34" charset="0"/>
              <a:buChar char="•"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Positive relationship between age and smoking reflects that tobacco and nicotine use may be associated with the likelihood of being diagnosed with any of the top cancers.</a:t>
            </a:r>
          </a:p>
          <a:p>
            <a:pPr marL="571516" indent="-571516" algn="just">
              <a:buFont typeface="Arial" panose="020B0604020202020204" pitchFamily="34" charset="0"/>
              <a:buChar char="•"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important to evaluate cancer patterns as well as behavioral risk factors, to identify areas for effective intervention in underserved and understudied region like Appalachia.</a:t>
            </a:r>
          </a:p>
        </p:txBody>
      </p:sp>
      <p:sp>
        <p:nvSpPr>
          <p:cNvPr id="2" name="Rectangle 1"/>
          <p:cNvSpPr/>
          <p:nvPr/>
        </p:nvSpPr>
        <p:spPr>
          <a:xfrm>
            <a:off x="17539705" y="26696614"/>
            <a:ext cx="138887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 3. Spearman’s Rank Correlation between types of cancer </a:t>
            </a:r>
          </a:p>
          <a:p>
            <a:pPr algn="just"/>
            <a:r>
              <a:rPr lang="en-US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demographics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143560"/>
              </p:ext>
            </p:extLst>
          </p:nvPr>
        </p:nvGraphicFramePr>
        <p:xfrm>
          <a:off x="17513258" y="27762803"/>
          <a:ext cx="14438749" cy="297109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6815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9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7552"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Demographics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Correlation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p-value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1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177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Top Cancers &amp;  Gender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0.396</a:t>
                      </a:r>
                      <a:endParaRPr lang="en-US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&lt;0.001</a:t>
                      </a:r>
                      <a:endParaRPr lang="en-US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177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Tobacco use &amp;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 at diagnosis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38912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0.351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&lt;0.001</a:t>
                      </a:r>
                      <a:endParaRPr lang="en-US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Freeform 1388">
            <a:extLst>
              <a:ext uri="{FF2B5EF4-FFF2-40B4-BE49-F238E27FC236}">
                <a16:creationId xmlns:a16="http://schemas.microsoft.com/office/drawing/2014/main" id="{626A3631-7E51-418B-BBAB-5D060FE8AF3C}"/>
              </a:ext>
            </a:extLst>
          </p:cNvPr>
          <p:cNvSpPr>
            <a:spLocks/>
          </p:cNvSpPr>
          <p:nvPr/>
        </p:nvSpPr>
        <p:spPr bwMode="auto">
          <a:xfrm>
            <a:off x="-89229" y="30015583"/>
            <a:ext cx="49543029" cy="3388549"/>
          </a:xfrm>
          <a:custGeom>
            <a:avLst/>
            <a:gdLst/>
            <a:ahLst/>
            <a:cxnLst>
              <a:cxn ang="0">
                <a:pos x="0" y="2212"/>
              </a:cxn>
              <a:cxn ang="0">
                <a:pos x="13" y="21"/>
              </a:cxn>
              <a:cxn ang="0">
                <a:pos x="13660" y="1261"/>
              </a:cxn>
              <a:cxn ang="0">
                <a:pos x="31224" y="1108"/>
              </a:cxn>
              <a:cxn ang="0">
                <a:pos x="31176" y="2236"/>
              </a:cxn>
              <a:cxn ang="0">
                <a:pos x="0" y="2212"/>
              </a:cxn>
            </a:cxnLst>
            <a:rect l="0" t="0" r="r" b="b"/>
            <a:pathLst>
              <a:path w="31224" h="2507">
                <a:moveTo>
                  <a:pt x="0" y="2212"/>
                </a:moveTo>
                <a:cubicBezTo>
                  <a:pt x="0" y="1101"/>
                  <a:pt x="13" y="1132"/>
                  <a:pt x="13" y="21"/>
                </a:cubicBezTo>
                <a:cubicBezTo>
                  <a:pt x="2760" y="973"/>
                  <a:pt x="6511" y="1549"/>
                  <a:pt x="13660" y="1261"/>
                </a:cubicBezTo>
                <a:cubicBezTo>
                  <a:pt x="20810" y="973"/>
                  <a:pt x="25930" y="0"/>
                  <a:pt x="31224" y="1108"/>
                </a:cubicBezTo>
                <a:cubicBezTo>
                  <a:pt x="31224" y="2507"/>
                  <a:pt x="31206" y="2000"/>
                  <a:pt x="31176" y="2236"/>
                </a:cubicBezTo>
                <a:cubicBezTo>
                  <a:pt x="15636" y="2249"/>
                  <a:pt x="178" y="2234"/>
                  <a:pt x="0" y="2212"/>
                </a:cubicBezTo>
                <a:close/>
              </a:path>
            </a:pathLst>
          </a:custGeom>
          <a:solidFill>
            <a:srgbClr val="FFC000"/>
          </a:solidFill>
          <a:ln w="9525">
            <a:noFill/>
            <a:round/>
            <a:headEnd/>
            <a:tailEnd/>
          </a:ln>
          <a:effectLst>
            <a:outerShdw dist="88900" dir="162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E083954-C343-41CF-8778-CEE93AB7E5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8221" y="31223387"/>
            <a:ext cx="7271664" cy="16611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B10189F-1F4C-433E-8F14-E63B54F99E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19" y="31425356"/>
            <a:ext cx="7658224" cy="1433213"/>
          </a:xfrm>
          <a:prstGeom prst="rect">
            <a:avLst/>
          </a:prstGeom>
        </p:spPr>
      </p:pic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4795666"/>
              </p:ext>
            </p:extLst>
          </p:nvPr>
        </p:nvGraphicFramePr>
        <p:xfrm>
          <a:off x="32959091" y="18015582"/>
          <a:ext cx="13259674" cy="5208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  <p:tag name="ISPRING_RESOURCE_PATHS_HASH_2" val="d8201ebd752cbb744d1eda89c2086cf66c57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10049</TotalTime>
  <Words>618</Words>
  <Application>Microsoft Office PowerPoint</Application>
  <PresentationFormat>Custom</PresentationFormat>
  <Paragraphs>178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Graphicland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Phani</dc:creator>
  <dc:description>www.MakeSigns.com_x000d_
1.800.347.2744_x000d_
For help on creating your scientific poster, check out our tutorial online at:_x000d_
www.makesigns.com/tutorial/</dc:description>
  <cp:lastModifiedBy>Sergiadis, Ashley</cp:lastModifiedBy>
  <cp:revision>575</cp:revision>
  <cp:lastPrinted>2018-03-30T17:06:28Z</cp:lastPrinted>
  <dcterms:created xsi:type="dcterms:W3CDTF">2009-11-13T17:31:30Z</dcterms:created>
  <dcterms:modified xsi:type="dcterms:W3CDTF">2018-04-19T13:50:08Z</dcterms:modified>
</cp:coreProperties>
</file>